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handoutMasterIdLst>
    <p:handoutMasterId r:id="rId24"/>
  </p:handoutMasterIdLst>
  <p:sldIdLst>
    <p:sldId id="256" r:id="rId2"/>
    <p:sldId id="257" r:id="rId3"/>
    <p:sldId id="280" r:id="rId4"/>
    <p:sldId id="273" r:id="rId5"/>
    <p:sldId id="274" r:id="rId6"/>
    <p:sldId id="259" r:id="rId7"/>
    <p:sldId id="258" r:id="rId8"/>
    <p:sldId id="279" r:id="rId9"/>
    <p:sldId id="264" r:id="rId10"/>
    <p:sldId id="276" r:id="rId11"/>
    <p:sldId id="265" r:id="rId12"/>
    <p:sldId id="267" r:id="rId13"/>
    <p:sldId id="275" r:id="rId14"/>
    <p:sldId id="268" r:id="rId15"/>
    <p:sldId id="278" r:id="rId16"/>
    <p:sldId id="277" r:id="rId17"/>
    <p:sldId id="281" r:id="rId18"/>
    <p:sldId id="269" r:id="rId19"/>
    <p:sldId id="282" r:id="rId20"/>
    <p:sldId id="270" r:id="rId21"/>
    <p:sldId id="272" r:id="rId22"/>
  </p:sldIdLst>
  <p:sldSz cx="9144000" cy="6858000" type="screen4x3"/>
  <p:notesSz cx="6858000" cy="9144000"/>
  <p:embeddedFontLst>
    <p:embeddedFont>
      <p:font typeface="Calibri" pitchFamily="34" charset="0"/>
      <p:regular r:id="rId25"/>
      <p:bold r:id="rId26"/>
      <p:italic r:id="rId27"/>
      <p:boldItalic r:id="rId28"/>
    </p:embeddedFont>
  </p:embeddedFontLst>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39" autoAdjust="0"/>
  </p:normalViewPr>
  <p:slideViewPr>
    <p:cSldViewPr>
      <p:cViewPr varScale="1">
        <p:scale>
          <a:sx n="65" d="100"/>
          <a:sy n="65" d="100"/>
        </p:scale>
        <p:origin x="-1440"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83" d="100"/>
          <a:sy n="83" d="100"/>
        </p:scale>
        <p:origin x="-1956" y="-90"/>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23.wmf"/><Relationship Id="rId2" Type="http://schemas.openxmlformats.org/officeDocument/2006/relationships/image" Target="../media/image22.wmf"/><Relationship Id="rId1" Type="http://schemas.openxmlformats.org/officeDocument/2006/relationships/image" Target="../media/image21.wmf"/><Relationship Id="rId4" Type="http://schemas.openxmlformats.org/officeDocument/2006/relationships/image" Target="../media/image24.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image" Target="../media/image8.wmf"/><Relationship Id="rId1" Type="http://schemas.openxmlformats.org/officeDocument/2006/relationships/image" Target="../media/image7.wmf"/><Relationship Id="rId4" Type="http://schemas.openxmlformats.org/officeDocument/2006/relationships/image" Target="../media/image10.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3.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4.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5.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6.wmf"/></Relationships>
</file>

<file path=ppt/drawings/_rels/vmlDrawing9.vml.rels><?xml version="1.0" encoding="UTF-8" standalone="yes"?>
<Relationships xmlns="http://schemas.openxmlformats.org/package/2006/relationships"><Relationship Id="rId3" Type="http://schemas.openxmlformats.org/officeDocument/2006/relationships/image" Target="../media/image19.wmf"/><Relationship Id="rId2" Type="http://schemas.openxmlformats.org/officeDocument/2006/relationships/image" Target="../media/image18.wmf"/><Relationship Id="rId1" Type="http://schemas.openxmlformats.org/officeDocument/2006/relationships/image" Target="../media/image17.wmf"/><Relationship Id="rId4" Type="http://schemas.openxmlformats.org/officeDocument/2006/relationships/image" Target="../media/image20.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5AD1E08-32A6-408A-BAC6-5122F2A43D32}" type="datetimeFigureOut">
              <a:rPr lang="en-US" smtClean="0"/>
              <a:pPr/>
              <a:t>3/21/2011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4CBF86F-618E-412D-ABFB-E0EC04C5C8C9}" type="slidenum">
              <a:rPr lang="en-US" smtClean="0"/>
              <a:pPr/>
              <a:t>‹#›</a:t>
            </a:fld>
            <a:endParaRPr lang="en-US" dirty="0"/>
          </a:p>
        </p:txBody>
      </p:sp>
    </p:spTree>
    <p:extLst>
      <p:ext uri="{BB962C8B-B14F-4D97-AF65-F5344CB8AC3E}">
        <p14:creationId xmlns:p14="http://schemas.microsoft.com/office/powerpoint/2010/main" xmlns="" val="472169179"/>
      </p:ext>
    </p:extLst>
  </p:cSld>
  <p:clrMap bg1="lt1" tx1="dk1" bg2="lt2" tx2="dk2" accent1="accent1" accent2="accent2" accent3="accent3" accent4="accent4" accent5="accent5" accent6="accent6" hlink="hlink" folHlink="folHlink"/>
</p:handoutMaster>
</file>

<file path=ppt/media/image1.jpeg>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png>
</file>

<file path=ppt/media/image20.wmf>
</file>

<file path=ppt/media/image21.wmf>
</file>

<file path=ppt/media/image22.wmf>
</file>

<file path=ppt/media/image23.wmf>
</file>

<file path=ppt/media/image24.wmf>
</file>

<file path=ppt/media/image3.jpeg>
</file>

<file path=ppt/media/image4.png>
</file>

<file path=ppt/media/image5.png>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dirty="0">
                <a:latin typeface="+mn-lt"/>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75250E27-5BF3-4D0C-860F-70F963E0D15D}" type="datetimeFigureOut">
              <a:rPr lang="en-US"/>
              <a:pPr>
                <a:defRPr/>
              </a:pPr>
              <a:t>3/21/2011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dirty="0">
                <a:latin typeface="+mn-lt"/>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3B8C38A7-92F7-4087-8549-C9B845795B69}" type="slidenum">
              <a:rPr lang="en-US"/>
              <a:pPr>
                <a:defRPr/>
              </a:pPr>
              <a:t>‹#›</a:t>
            </a:fld>
            <a:endParaRPr lang="en-US" dirty="0"/>
          </a:p>
        </p:txBody>
      </p:sp>
    </p:spTree>
    <p:extLst>
      <p:ext uri="{BB962C8B-B14F-4D97-AF65-F5344CB8AC3E}">
        <p14:creationId xmlns:p14="http://schemas.microsoft.com/office/powerpoint/2010/main" xmlns="" val="364889516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3B8C38A7-92F7-4087-8549-C9B845795B69}" type="slidenum">
              <a:rPr lang="en-US" smtClean="0"/>
              <a:pPr>
                <a:defRPr/>
              </a:pPr>
              <a:t>3</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3B8C38A7-92F7-4087-8549-C9B845795B69}" type="slidenum">
              <a:rPr lang="en-US" smtClean="0"/>
              <a:pPr>
                <a:defRPr/>
              </a:pPr>
              <a:t>4</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3B8C38A7-92F7-4087-8549-C9B845795B69}" type="slidenum">
              <a:rPr lang="en-US" smtClean="0"/>
              <a:pPr>
                <a:defRPr/>
              </a:pPr>
              <a:t>9</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B8C38A7-92F7-4087-8549-C9B845795B69}" type="slidenum">
              <a:rPr lang="en-US" smtClean="0"/>
              <a:pPr>
                <a:defRPr/>
              </a:pPr>
              <a:t>17</a:t>
            </a:fld>
            <a:endParaRPr lang="en-US" dirty="0"/>
          </a:p>
        </p:txBody>
      </p:sp>
    </p:spTree>
    <p:extLst>
      <p:ext uri="{BB962C8B-B14F-4D97-AF65-F5344CB8AC3E}">
        <p14:creationId xmlns:p14="http://schemas.microsoft.com/office/powerpoint/2010/main" xmlns="" val="2434742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B8C38A7-92F7-4087-8549-C9B845795B69}" type="slidenum">
              <a:rPr lang="en-US" smtClean="0"/>
              <a:pPr>
                <a:defRPr/>
              </a:pPr>
              <a:t>20</a:t>
            </a:fld>
            <a:endParaRPr lang="en-US" dirty="0"/>
          </a:p>
        </p:txBody>
      </p:sp>
    </p:spTree>
    <p:extLst>
      <p:ext uri="{BB962C8B-B14F-4D97-AF65-F5344CB8AC3E}">
        <p14:creationId xmlns:p14="http://schemas.microsoft.com/office/powerpoint/2010/main" xmlns="" val="453900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066800"/>
            <a:ext cx="4038600" cy="50593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066800"/>
            <a:ext cx="4038600" cy="50593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1209" name="Picture 15" descr="lablogo"/>
          <p:cNvPicPr>
            <a:picLocks noChangeArrowheads="1"/>
          </p:cNvPicPr>
          <p:nvPr/>
        </p:nvPicPr>
        <p:blipFill>
          <a:blip r:embed="rId13" cstate="print"/>
          <a:srcRect/>
          <a:stretch>
            <a:fillRect/>
          </a:stretch>
        </p:blipFill>
        <p:spPr bwMode="auto">
          <a:xfrm>
            <a:off x="6162675" y="6199188"/>
            <a:ext cx="2660650" cy="585787"/>
          </a:xfrm>
          <a:prstGeom prst="rect">
            <a:avLst/>
          </a:prstGeom>
          <a:noFill/>
          <a:ln w="9525">
            <a:noFill/>
            <a:miter lim="800000"/>
            <a:headEnd/>
            <a:tailEnd/>
          </a:ln>
        </p:spPr>
      </p:pic>
      <p:sp>
        <p:nvSpPr>
          <p:cNvPr id="51202" name="Title Placeholder 1"/>
          <p:cNvSpPr>
            <a:spLocks noGrp="1"/>
          </p:cNvSpPr>
          <p:nvPr>
            <p:ph type="title"/>
          </p:nvPr>
        </p:nvSpPr>
        <p:spPr bwMode="auto">
          <a:xfrm>
            <a:off x="266700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51203" name="Text Placeholder 2"/>
          <p:cNvSpPr>
            <a:spLocks noGrp="1"/>
          </p:cNvSpPr>
          <p:nvPr>
            <p:ph type="body" idx="1"/>
          </p:nvPr>
        </p:nvSpPr>
        <p:spPr bwMode="auto">
          <a:xfrm>
            <a:off x="457200" y="1112838"/>
            <a:ext cx="8229600" cy="4983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pic>
        <p:nvPicPr>
          <p:cNvPr id="51205" name="Picture 6" descr="topfade"/>
          <p:cNvPicPr>
            <a:picLocks noChangeAspect="1" noChangeArrowheads="1"/>
          </p:cNvPicPr>
          <p:nvPr/>
        </p:nvPicPr>
        <p:blipFill>
          <a:blip r:embed="rId14" cstate="print"/>
          <a:srcRect/>
          <a:stretch>
            <a:fillRect/>
          </a:stretch>
        </p:blipFill>
        <p:spPr bwMode="auto">
          <a:xfrm>
            <a:off x="238126" y="858457"/>
            <a:ext cx="1854334" cy="55944"/>
          </a:xfrm>
          <a:prstGeom prst="rect">
            <a:avLst/>
          </a:prstGeom>
          <a:noFill/>
          <a:ln w="9525">
            <a:noFill/>
            <a:miter lim="800000"/>
            <a:headEnd/>
            <a:tailEnd/>
          </a:ln>
        </p:spPr>
      </p:pic>
      <p:sp>
        <p:nvSpPr>
          <p:cNvPr id="8" name="Line 8"/>
          <p:cNvSpPr>
            <a:spLocks noChangeShapeType="1"/>
          </p:cNvSpPr>
          <p:nvPr/>
        </p:nvSpPr>
        <p:spPr bwMode="auto">
          <a:xfrm flipH="1" flipV="1">
            <a:off x="290513" y="6470650"/>
            <a:ext cx="5843587" cy="0"/>
          </a:xfrm>
          <a:prstGeom prst="line">
            <a:avLst/>
          </a:prstGeom>
          <a:noFill/>
          <a:ln w="38100">
            <a:solidFill>
              <a:srgbClr val="000066"/>
            </a:solidFill>
            <a:round/>
            <a:headEnd/>
            <a:tailEnd/>
          </a:ln>
          <a:effectLst/>
        </p:spPr>
        <p:txBody>
          <a:bodyPr/>
          <a:lstStyle/>
          <a:p>
            <a:pPr fontAlgn="auto">
              <a:spcBef>
                <a:spcPct val="20000"/>
              </a:spcBef>
              <a:spcAft>
                <a:spcPts val="0"/>
              </a:spcAft>
              <a:buFontTx/>
              <a:buChar char="•"/>
              <a:defRPr/>
            </a:pPr>
            <a:endParaRPr lang="en-US" dirty="0">
              <a:latin typeface="Arial" pitchFamily="34" charset="0"/>
            </a:endParaRPr>
          </a:p>
        </p:txBody>
      </p:sp>
      <p:sp>
        <p:nvSpPr>
          <p:cNvPr id="9" name="Line 11"/>
          <p:cNvSpPr>
            <a:spLocks noChangeShapeType="1"/>
          </p:cNvSpPr>
          <p:nvPr/>
        </p:nvSpPr>
        <p:spPr bwMode="auto">
          <a:xfrm flipH="1" flipV="1">
            <a:off x="1069213" y="888492"/>
            <a:ext cx="7554913" cy="0"/>
          </a:xfrm>
          <a:prstGeom prst="line">
            <a:avLst/>
          </a:prstGeom>
          <a:noFill/>
          <a:ln w="57150">
            <a:solidFill>
              <a:srgbClr val="000066"/>
            </a:solidFill>
            <a:round/>
            <a:headEnd/>
            <a:tailEnd/>
          </a:ln>
          <a:effectLst/>
        </p:spPr>
        <p:txBody>
          <a:bodyPr/>
          <a:lstStyle/>
          <a:p>
            <a:pPr fontAlgn="auto">
              <a:spcBef>
                <a:spcPct val="20000"/>
              </a:spcBef>
              <a:spcAft>
                <a:spcPts val="0"/>
              </a:spcAft>
              <a:buFontTx/>
              <a:buChar char="•"/>
              <a:defRPr/>
            </a:pPr>
            <a:endParaRPr lang="en-US" dirty="0">
              <a:latin typeface="Arial" pitchFamily="34" charset="0"/>
            </a:endParaRPr>
          </a:p>
        </p:txBody>
      </p:sp>
      <p:pic>
        <p:nvPicPr>
          <p:cNvPr id="49153" name="Picture 1" descr="C:\Users\bww09001\Downloads\UConn_Logos\Signatures\Left 2 Lines\Left 2 Lines\Large\Logo Left 2Lines-281.jpg"/>
          <p:cNvPicPr>
            <a:picLocks noChangeAspect="1" noChangeArrowheads="1"/>
          </p:cNvPicPr>
          <p:nvPr/>
        </p:nvPicPr>
        <p:blipFill>
          <a:blip r:embed="rId15" cstate="print"/>
          <a:srcRect/>
          <a:stretch>
            <a:fillRect/>
          </a:stretch>
        </p:blipFill>
        <p:spPr bwMode="auto">
          <a:xfrm>
            <a:off x="115824" y="15239"/>
            <a:ext cx="2551176" cy="822961"/>
          </a:xfrm>
          <a:prstGeom prst="rect">
            <a:avLst/>
          </a:prstGeom>
          <a:noFill/>
        </p:spPr>
      </p:pic>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iming>
    <p:tnLst>
      <p:par>
        <p:cTn id="1" dur="indefinite" restart="never" nodeType="tmRoot"/>
      </p:par>
    </p:tnLst>
  </p:timing>
  <p:hf hdr="0" ftr="0" dt="0"/>
  <p:txStyles>
    <p:titleStyle>
      <a:lvl1pPr algn="ctr" rtl="0" eaLnBrk="0" fontAlgn="base" hangingPunct="0">
        <a:spcBef>
          <a:spcPct val="0"/>
        </a:spcBef>
        <a:spcAft>
          <a:spcPct val="0"/>
        </a:spcAft>
        <a:defRPr sz="3600" b="1" kern="1200">
          <a:solidFill>
            <a:schemeClr val="tx1"/>
          </a:solidFill>
          <a:latin typeface="Times New Roman" pitchFamily="18" charset="0"/>
          <a:ea typeface="+mj-ea"/>
          <a:cs typeface="Times New Roman" pitchFamily="18" charset="0"/>
        </a:defRPr>
      </a:lvl1pPr>
      <a:lvl2pPr algn="ctr" rtl="0" eaLnBrk="0" fontAlgn="base" hangingPunct="0">
        <a:spcBef>
          <a:spcPct val="0"/>
        </a:spcBef>
        <a:spcAft>
          <a:spcPct val="0"/>
        </a:spcAft>
        <a:defRPr sz="3600" b="1">
          <a:solidFill>
            <a:schemeClr val="tx1"/>
          </a:solidFill>
          <a:latin typeface="Times New Roman" pitchFamily="18" charset="0"/>
          <a:cs typeface="Times New Roman" pitchFamily="18" charset="0"/>
        </a:defRPr>
      </a:lvl2pPr>
      <a:lvl3pPr algn="ctr" rtl="0" eaLnBrk="0" fontAlgn="base" hangingPunct="0">
        <a:spcBef>
          <a:spcPct val="0"/>
        </a:spcBef>
        <a:spcAft>
          <a:spcPct val="0"/>
        </a:spcAft>
        <a:defRPr sz="3600" b="1">
          <a:solidFill>
            <a:schemeClr val="tx1"/>
          </a:solidFill>
          <a:latin typeface="Times New Roman" pitchFamily="18" charset="0"/>
          <a:cs typeface="Times New Roman" pitchFamily="18" charset="0"/>
        </a:defRPr>
      </a:lvl3pPr>
      <a:lvl4pPr algn="ctr" rtl="0" eaLnBrk="0" fontAlgn="base" hangingPunct="0">
        <a:spcBef>
          <a:spcPct val="0"/>
        </a:spcBef>
        <a:spcAft>
          <a:spcPct val="0"/>
        </a:spcAft>
        <a:defRPr sz="3600" b="1">
          <a:solidFill>
            <a:schemeClr val="tx1"/>
          </a:solidFill>
          <a:latin typeface="Times New Roman" pitchFamily="18" charset="0"/>
          <a:cs typeface="Times New Roman" pitchFamily="18" charset="0"/>
        </a:defRPr>
      </a:lvl4pPr>
      <a:lvl5pPr algn="ctr" rtl="0" eaLnBrk="0" fontAlgn="base" hangingPunct="0">
        <a:spcBef>
          <a:spcPct val="0"/>
        </a:spcBef>
        <a:spcAft>
          <a:spcPct val="0"/>
        </a:spcAft>
        <a:defRPr sz="3600" b="1">
          <a:solidFill>
            <a:schemeClr val="tx1"/>
          </a:solidFill>
          <a:latin typeface="Times New Roman" pitchFamily="18" charset="0"/>
          <a:cs typeface="Times New Roman" pitchFamily="18" charset="0"/>
        </a:defRPr>
      </a:lvl5pPr>
      <a:lvl6pPr marL="457200" algn="ctr" rtl="0" fontAlgn="base">
        <a:spcBef>
          <a:spcPct val="0"/>
        </a:spcBef>
        <a:spcAft>
          <a:spcPct val="0"/>
        </a:spcAft>
        <a:defRPr sz="3600" b="1">
          <a:solidFill>
            <a:schemeClr val="tx1"/>
          </a:solidFill>
          <a:latin typeface="Times New Roman" pitchFamily="18" charset="0"/>
          <a:cs typeface="Times New Roman" pitchFamily="18" charset="0"/>
        </a:defRPr>
      </a:lvl6pPr>
      <a:lvl7pPr marL="914400" algn="ctr" rtl="0" fontAlgn="base">
        <a:spcBef>
          <a:spcPct val="0"/>
        </a:spcBef>
        <a:spcAft>
          <a:spcPct val="0"/>
        </a:spcAft>
        <a:defRPr sz="3600" b="1">
          <a:solidFill>
            <a:schemeClr val="tx1"/>
          </a:solidFill>
          <a:latin typeface="Times New Roman" pitchFamily="18" charset="0"/>
          <a:cs typeface="Times New Roman" pitchFamily="18" charset="0"/>
        </a:defRPr>
      </a:lvl7pPr>
      <a:lvl8pPr marL="1371600" algn="ctr" rtl="0" fontAlgn="base">
        <a:spcBef>
          <a:spcPct val="0"/>
        </a:spcBef>
        <a:spcAft>
          <a:spcPct val="0"/>
        </a:spcAft>
        <a:defRPr sz="3600" b="1">
          <a:solidFill>
            <a:schemeClr val="tx1"/>
          </a:solidFill>
          <a:latin typeface="Times New Roman" pitchFamily="18" charset="0"/>
          <a:cs typeface="Times New Roman" pitchFamily="18" charset="0"/>
        </a:defRPr>
      </a:lvl8pPr>
      <a:lvl9pPr marL="1828800" algn="ctr" rtl="0" fontAlgn="base">
        <a:spcBef>
          <a:spcPct val="0"/>
        </a:spcBef>
        <a:spcAft>
          <a:spcPct val="0"/>
        </a:spcAft>
        <a:defRPr sz="3600" b="1">
          <a:solidFill>
            <a:schemeClr val="tx1"/>
          </a:solidFill>
          <a:latin typeface="Times New Roman" pitchFamily="18" charset="0"/>
          <a:cs typeface="Times New Roman" pitchFamily="18"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Times New Roman" pitchFamily="18" charset="0"/>
          <a:ea typeface="+mn-ea"/>
          <a:cs typeface="Times New Roman" pitchFamily="18" charset="0"/>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Times New Roman" pitchFamily="18" charset="0"/>
          <a:ea typeface="+mn-ea"/>
          <a:cs typeface="Times New Roman" pitchFamily="18" charset="0"/>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Times New Roman" pitchFamily="18" charset="0"/>
          <a:ea typeface="+mn-ea"/>
          <a:cs typeface="Times New Roman" pitchFamily="18" charset="0"/>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Times New Roman" pitchFamily="18" charset="0"/>
          <a:ea typeface="+mn-ea"/>
          <a:cs typeface="Times New Roman" pitchFamily="18" charset="0"/>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Times New Roman" pitchFamily="18" charset="0"/>
          <a:ea typeface="+mn-ea"/>
          <a:cs typeface="Times New Roman" pitchFamily="18"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oleObject" Target="../embeddings/oleObject5.bin"/><Relationship Id="rId5" Type="http://schemas.openxmlformats.org/officeDocument/2006/relationships/oleObject" Target="../embeddings/oleObject4.bin"/><Relationship Id="rId4" Type="http://schemas.openxmlformats.org/officeDocument/2006/relationships/oleObject" Target="../embeddings/oleObject3.bin"/></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4.xml"/><Relationship Id="rId1" Type="http://schemas.openxmlformats.org/officeDocument/2006/relationships/vmlDrawing" Target="../drawings/vmlDrawing3.v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4.xml"/><Relationship Id="rId1" Type="http://schemas.openxmlformats.org/officeDocument/2006/relationships/vmlDrawing" Target="../drawings/vmlDrawing4.v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4.xml"/><Relationship Id="rId1" Type="http://schemas.openxmlformats.org/officeDocument/2006/relationships/vmlDrawing" Target="../drawings/vmlDrawing5.v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2.xml"/><Relationship Id="rId1" Type="http://schemas.openxmlformats.org/officeDocument/2006/relationships/vmlDrawing" Target="../drawings/vmlDrawing6.v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2.xml"/><Relationship Id="rId1" Type="http://schemas.openxmlformats.org/officeDocument/2006/relationships/vmlDrawing" Target="../drawings/vmlDrawing7.v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8.vml"/><Relationship Id="rId4" Type="http://schemas.openxmlformats.org/officeDocument/2006/relationships/oleObject" Target="../embeddings/oleObject11.bin"/></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2.xml"/><Relationship Id="rId1" Type="http://schemas.openxmlformats.org/officeDocument/2006/relationships/vmlDrawing" Target="../drawings/vmlDrawing9.vml"/><Relationship Id="rId6" Type="http://schemas.openxmlformats.org/officeDocument/2006/relationships/oleObject" Target="../embeddings/oleObject15.bin"/><Relationship Id="rId5" Type="http://schemas.openxmlformats.org/officeDocument/2006/relationships/oleObject" Target="../embeddings/oleObject14.bin"/><Relationship Id="rId4" Type="http://schemas.openxmlformats.org/officeDocument/2006/relationships/oleObject" Target="../embeddings/oleObject13.bin"/></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2.xml"/><Relationship Id="rId1" Type="http://schemas.openxmlformats.org/officeDocument/2006/relationships/vmlDrawing" Target="../drawings/vmlDrawing10.vml"/><Relationship Id="rId6" Type="http://schemas.openxmlformats.org/officeDocument/2006/relationships/oleObject" Target="../embeddings/oleObject19.bin"/><Relationship Id="rId5" Type="http://schemas.openxmlformats.org/officeDocument/2006/relationships/oleObject" Target="../embeddings/oleObject18.bin"/><Relationship Id="rId4" Type="http://schemas.openxmlformats.org/officeDocument/2006/relationships/oleObject" Target="../embeddings/oleObject17.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vmlDrawing" Target="../drawings/vmlDrawing1.vml"/><Relationship Id="rId4"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ctrTitle"/>
          </p:nvPr>
        </p:nvSpPr>
        <p:spPr>
          <a:xfrm>
            <a:off x="685800" y="990600"/>
            <a:ext cx="7772400" cy="2286000"/>
          </a:xfrm>
        </p:spPr>
        <p:txBody>
          <a:bodyPr/>
          <a:lstStyle/>
          <a:p>
            <a:pPr eaLnBrk="1" hangingPunct="1"/>
            <a:r>
              <a:rPr lang="en-US" dirty="0" smtClean="0"/>
              <a:t>A Rapid Compression Study of the Butanol Isomers at Elevated Pressure</a:t>
            </a:r>
          </a:p>
        </p:txBody>
      </p:sp>
      <p:sp>
        <p:nvSpPr>
          <p:cNvPr id="3" name="Subtitle 2"/>
          <p:cNvSpPr>
            <a:spLocks noGrp="1"/>
          </p:cNvSpPr>
          <p:nvPr>
            <p:ph type="subTitle" idx="1"/>
          </p:nvPr>
        </p:nvSpPr>
        <p:spPr>
          <a:xfrm>
            <a:off x="457200" y="3124200"/>
            <a:ext cx="8229600" cy="2743200"/>
          </a:xfrm>
        </p:spPr>
        <p:txBody>
          <a:bodyPr rtlCol="0">
            <a:normAutofit fontScale="77500" lnSpcReduction="20000"/>
          </a:bodyPr>
          <a:lstStyle/>
          <a:p>
            <a:pPr eaLnBrk="1" fontAlgn="auto" hangingPunct="1">
              <a:spcAft>
                <a:spcPts val="0"/>
              </a:spcAft>
              <a:buFont typeface="Arial" pitchFamily="34" charset="0"/>
              <a:buNone/>
              <a:defRPr/>
            </a:pPr>
            <a:r>
              <a:rPr lang="en-US" dirty="0" smtClean="0"/>
              <a:t>Bryan Weber and Chih-Jen Sung</a:t>
            </a:r>
          </a:p>
          <a:p>
            <a:pPr eaLnBrk="1" fontAlgn="auto" hangingPunct="1">
              <a:spcAft>
                <a:spcPts val="0"/>
              </a:spcAft>
              <a:buFont typeface="Arial" pitchFamily="34" charset="0"/>
              <a:buNone/>
              <a:defRPr/>
            </a:pPr>
            <a:endParaRPr lang="en-US" dirty="0" smtClean="0"/>
          </a:p>
          <a:p>
            <a:pPr eaLnBrk="1" fontAlgn="auto" hangingPunct="1">
              <a:spcAft>
                <a:spcPts val="0"/>
              </a:spcAft>
              <a:buFont typeface="Arial" pitchFamily="34" charset="0"/>
              <a:buNone/>
              <a:defRPr/>
            </a:pPr>
            <a:r>
              <a:rPr lang="en-US" dirty="0" smtClean="0"/>
              <a:t>Prepared for </a:t>
            </a:r>
          </a:p>
          <a:p>
            <a:pPr eaLnBrk="1" fontAlgn="auto" hangingPunct="1">
              <a:spcAft>
                <a:spcPts val="0"/>
              </a:spcAft>
              <a:buFont typeface="Arial" pitchFamily="34" charset="0"/>
              <a:buNone/>
              <a:defRPr/>
            </a:pPr>
            <a:r>
              <a:rPr lang="en-US" dirty="0" smtClean="0"/>
              <a:t>7</a:t>
            </a:r>
            <a:r>
              <a:rPr lang="en-US" baseline="30000" dirty="0" smtClean="0"/>
              <a:t>th</a:t>
            </a:r>
            <a:r>
              <a:rPr lang="en-US" dirty="0" smtClean="0"/>
              <a:t> US National Technical Meeting of the Combustion Institute</a:t>
            </a:r>
          </a:p>
          <a:p>
            <a:pPr eaLnBrk="1" fontAlgn="auto" hangingPunct="1">
              <a:spcAft>
                <a:spcPts val="0"/>
              </a:spcAft>
              <a:buFont typeface="Arial" pitchFamily="34" charset="0"/>
              <a:buNone/>
              <a:defRPr/>
            </a:pPr>
            <a:r>
              <a:rPr lang="en-US" dirty="0" smtClean="0"/>
              <a:t>March 21, 2011</a:t>
            </a:r>
          </a:p>
          <a:p>
            <a:pPr eaLnBrk="1" fontAlgn="auto" hangingPunct="1">
              <a:spcAft>
                <a:spcPts val="0"/>
              </a:spcAft>
              <a:buFont typeface="Arial" pitchFamily="34" charset="0"/>
              <a:buNone/>
              <a:defRPr/>
            </a:pPr>
            <a:r>
              <a:rPr lang="en-US" dirty="0" smtClean="0"/>
              <a:t>Presenting: Bryan Weber</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3200" dirty="0" smtClean="0"/>
              <a:t>Experimental Results (1)</a:t>
            </a:r>
            <a:endParaRPr lang="en-US" sz="3200" dirty="0"/>
          </a:p>
        </p:txBody>
      </p:sp>
      <p:sp>
        <p:nvSpPr>
          <p:cNvPr id="6" name="Content Placeholder 5"/>
          <p:cNvSpPr>
            <a:spLocks noGrp="1"/>
          </p:cNvSpPr>
          <p:nvPr>
            <p:ph idx="1"/>
          </p:nvPr>
        </p:nvSpPr>
        <p:spPr>
          <a:xfrm>
            <a:off x="5638800" y="1112838"/>
            <a:ext cx="3048000" cy="5135562"/>
          </a:xfrm>
        </p:spPr>
        <p:txBody>
          <a:bodyPr>
            <a:normAutofit fontScale="92500" lnSpcReduction="20000"/>
          </a:bodyPr>
          <a:lstStyle/>
          <a:p>
            <a:r>
              <a:rPr lang="en-US" dirty="0" smtClean="0"/>
              <a:t>No two-stage ignition or NTC region for any of the fuels under these conditions</a:t>
            </a:r>
          </a:p>
          <a:p>
            <a:r>
              <a:rPr lang="en-US" i="1" dirty="0" smtClean="0"/>
              <a:t>sec-, tert</a:t>
            </a:r>
            <a:r>
              <a:rPr lang="en-US" dirty="0" smtClean="0"/>
              <a:t>- and </a:t>
            </a:r>
            <a:r>
              <a:rPr lang="en-US" i="1" dirty="0" smtClean="0"/>
              <a:t>iso</a:t>
            </a:r>
            <a:r>
              <a:rPr lang="en-US" dirty="0" smtClean="0"/>
              <a:t>-butanol do not deviate significantly from the non-reactive pressure trace</a:t>
            </a:r>
            <a:endParaRPr lang="en-US" i="1" dirty="0"/>
          </a:p>
        </p:txBody>
      </p:sp>
      <p:graphicFrame>
        <p:nvGraphicFramePr>
          <p:cNvPr id="162819" name="Object 3"/>
          <p:cNvGraphicFramePr>
            <a:graphicFrameLocks noChangeAspect="1"/>
          </p:cNvGraphicFramePr>
          <p:nvPr>
            <p:extLst>
              <p:ext uri="{D42A27DB-BD31-4B8C-83A1-F6EECF244321}">
                <p14:modId xmlns:p14="http://schemas.microsoft.com/office/powerpoint/2010/main" xmlns="" val="1033502493"/>
              </p:ext>
            </p:extLst>
          </p:nvPr>
        </p:nvGraphicFramePr>
        <p:xfrm>
          <a:off x="228600" y="3730625"/>
          <a:ext cx="2743200" cy="2749550"/>
        </p:xfrm>
        <a:graphic>
          <a:graphicData uri="http://schemas.openxmlformats.org/presentationml/2006/ole">
            <p:oleObj spid="_x0000_s163057" name="KGPlot" r:id="rId3" imgW="2514600" imgH="2514600" progId="KGraph_Plot">
              <p:embed/>
            </p:oleObj>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xmlns="" val="2455580866"/>
              </p:ext>
            </p:extLst>
          </p:nvPr>
        </p:nvGraphicFramePr>
        <p:xfrm>
          <a:off x="2895600" y="990600"/>
          <a:ext cx="2743200" cy="2743200"/>
        </p:xfrm>
        <a:graphic>
          <a:graphicData uri="http://schemas.openxmlformats.org/presentationml/2006/ole">
            <p:oleObj spid="_x0000_s163058" name="KGPlot" r:id="rId4" imgW="2743200" imgH="2743200" progId="KGraph_Plot">
              <p:embed/>
            </p:oleObj>
          </a:graphicData>
        </a:graphic>
      </p:graphicFrame>
      <p:graphicFrame>
        <p:nvGraphicFramePr>
          <p:cNvPr id="2" name="Object 1"/>
          <p:cNvGraphicFramePr>
            <a:graphicFrameLocks noChangeAspect="1"/>
          </p:cNvGraphicFramePr>
          <p:nvPr>
            <p:extLst>
              <p:ext uri="{D42A27DB-BD31-4B8C-83A1-F6EECF244321}">
                <p14:modId xmlns:p14="http://schemas.microsoft.com/office/powerpoint/2010/main" xmlns="" val="3596695228"/>
              </p:ext>
            </p:extLst>
          </p:nvPr>
        </p:nvGraphicFramePr>
        <p:xfrm>
          <a:off x="228600" y="990600"/>
          <a:ext cx="2743200" cy="2747963"/>
        </p:xfrm>
        <a:graphic>
          <a:graphicData uri="http://schemas.openxmlformats.org/presentationml/2006/ole">
            <p:oleObj spid="_x0000_s163059" name="KGPlot" r:id="rId5" imgW="2514600" imgH="2514600" progId="KGraph_Plot">
              <p:embed/>
            </p:oleObj>
          </a:graphicData>
        </a:graphic>
      </p:graphicFrame>
      <p:graphicFrame>
        <p:nvGraphicFramePr>
          <p:cNvPr id="4" name="Object 3"/>
          <p:cNvGraphicFramePr>
            <a:graphicFrameLocks noChangeAspect="1"/>
          </p:cNvGraphicFramePr>
          <p:nvPr>
            <p:extLst>
              <p:ext uri="{D42A27DB-BD31-4B8C-83A1-F6EECF244321}">
                <p14:modId xmlns:p14="http://schemas.microsoft.com/office/powerpoint/2010/main" xmlns="" val="1973821708"/>
              </p:ext>
            </p:extLst>
          </p:nvPr>
        </p:nvGraphicFramePr>
        <p:xfrm>
          <a:off x="2895600" y="3730625"/>
          <a:ext cx="2743200" cy="2749550"/>
        </p:xfrm>
        <a:graphic>
          <a:graphicData uri="http://schemas.openxmlformats.org/presentationml/2006/ole">
            <p:oleObj spid="_x0000_s163060" name="KGPlot" r:id="rId6" imgW="2514980" imgH="2510416" progId="KGraph_Plot">
              <p:embed/>
            </p:oleObj>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sz="half" idx="1"/>
          </p:nvPr>
        </p:nvSpPr>
        <p:spPr>
          <a:xfrm>
            <a:off x="228600" y="914400"/>
            <a:ext cx="4267200" cy="5562600"/>
          </a:xfrm>
        </p:spPr>
        <p:txBody>
          <a:bodyPr>
            <a:normAutofit/>
          </a:bodyPr>
          <a:lstStyle/>
          <a:p>
            <a:r>
              <a:rPr lang="en-US" dirty="0" smtClean="0"/>
              <a:t>Non-reactive case replaces oxygen with nitrogen to eliminate oxidation reactions but maintain the specific heat ratio</a:t>
            </a:r>
          </a:p>
          <a:p>
            <a:r>
              <a:rPr lang="en-US" dirty="0" smtClean="0"/>
              <a:t>Pressure traces for </a:t>
            </a:r>
            <a:r>
              <a:rPr lang="en-US" i="1" dirty="0" smtClean="0"/>
              <a:t>n</a:t>
            </a:r>
            <a:r>
              <a:rPr lang="en-US" dirty="0" smtClean="0"/>
              <a:t>-butanol deviate from non-reactive case</a:t>
            </a:r>
          </a:p>
          <a:p>
            <a:r>
              <a:rPr lang="en-US" dirty="0" smtClean="0"/>
              <a:t>Indicates minor pre-ignition heat release</a:t>
            </a:r>
          </a:p>
        </p:txBody>
      </p:sp>
      <p:sp>
        <p:nvSpPr>
          <p:cNvPr id="2" name="Title 1"/>
          <p:cNvSpPr>
            <a:spLocks noGrp="1"/>
          </p:cNvSpPr>
          <p:nvPr>
            <p:ph type="title"/>
          </p:nvPr>
        </p:nvSpPr>
        <p:spPr/>
        <p:txBody>
          <a:bodyPr/>
          <a:lstStyle/>
          <a:p>
            <a:r>
              <a:rPr lang="en-US" dirty="0" smtClean="0"/>
              <a:t>Experimental Results (2)</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xmlns="" val="2421910032"/>
              </p:ext>
            </p:extLst>
          </p:nvPr>
        </p:nvGraphicFramePr>
        <p:xfrm>
          <a:off x="4114800" y="1062038"/>
          <a:ext cx="4876800" cy="4894262"/>
        </p:xfrm>
        <a:graphic>
          <a:graphicData uri="http://schemas.openxmlformats.org/presentationml/2006/ole">
            <p:oleObj spid="_x0000_s145460" name="KGPlot" r:id="rId3" imgW="2514600" imgH="2514600" progId="KGraph_Plot">
              <p:embed/>
            </p:oleObj>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200" dirty="0" smtClean="0"/>
              <a:t>Experimental Results (3)</a:t>
            </a:r>
            <a:endParaRPr lang="en-US" sz="3200" dirty="0"/>
          </a:p>
        </p:txBody>
      </p:sp>
      <p:sp>
        <p:nvSpPr>
          <p:cNvPr id="5" name="Content Placeholder 4"/>
          <p:cNvSpPr>
            <a:spLocks noGrp="1"/>
          </p:cNvSpPr>
          <p:nvPr>
            <p:ph sz="half" idx="2"/>
          </p:nvPr>
        </p:nvSpPr>
        <p:spPr>
          <a:xfrm>
            <a:off x="4648200" y="990600"/>
            <a:ext cx="4038600" cy="5135563"/>
          </a:xfrm>
        </p:spPr>
        <p:txBody>
          <a:bodyPr/>
          <a:lstStyle/>
          <a:p>
            <a:r>
              <a:rPr lang="en-US" i="1" dirty="0" smtClean="0"/>
              <a:t>n</a:t>
            </a:r>
            <a:r>
              <a:rPr lang="en-US" dirty="0" smtClean="0"/>
              <a:t>-Butanol is more reactive than </a:t>
            </a:r>
            <a:r>
              <a:rPr lang="en-US" i="1" dirty="0" smtClean="0"/>
              <a:t>iso</a:t>
            </a:r>
            <a:r>
              <a:rPr lang="en-US" dirty="0" smtClean="0"/>
              <a:t>-butanol and </a:t>
            </a:r>
            <a:r>
              <a:rPr lang="en-US" i="1" dirty="0" smtClean="0"/>
              <a:t>sec</a:t>
            </a:r>
            <a:r>
              <a:rPr lang="en-US" dirty="0" smtClean="0"/>
              <a:t>-butanol, which are more reactive than </a:t>
            </a:r>
            <a:r>
              <a:rPr lang="en-US" i="1" dirty="0" smtClean="0"/>
              <a:t>tert</a:t>
            </a:r>
            <a:r>
              <a:rPr lang="en-US" dirty="0" smtClean="0"/>
              <a:t>-butanol</a:t>
            </a:r>
          </a:p>
          <a:p>
            <a:r>
              <a:rPr lang="en-US" dirty="0" smtClean="0"/>
              <a:t>As the temperature goes down, </a:t>
            </a:r>
            <a:r>
              <a:rPr lang="en-US" i="1" dirty="0"/>
              <a:t>iso</a:t>
            </a:r>
            <a:r>
              <a:rPr lang="en-US" dirty="0"/>
              <a:t>-butanol and </a:t>
            </a:r>
            <a:r>
              <a:rPr lang="en-US" i="1" dirty="0"/>
              <a:t>sec</a:t>
            </a:r>
            <a:r>
              <a:rPr lang="en-US" dirty="0"/>
              <a:t>-butanol </a:t>
            </a:r>
            <a:r>
              <a:rPr lang="en-US" dirty="0" smtClean="0"/>
              <a:t>appear to become less reactive than </a:t>
            </a:r>
            <a:r>
              <a:rPr lang="en-US" i="1" dirty="0" smtClean="0"/>
              <a:t>tert</a:t>
            </a:r>
            <a:r>
              <a:rPr lang="en-US" dirty="0" smtClean="0"/>
              <a:t>-butanol </a:t>
            </a:r>
            <a:endParaRPr lang="en-US" dirty="0"/>
          </a:p>
        </p:txBody>
      </p:sp>
      <p:sp>
        <p:nvSpPr>
          <p:cNvPr id="147458"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graphicFrame>
        <p:nvGraphicFramePr>
          <p:cNvPr id="2" name="Object 1"/>
          <p:cNvGraphicFramePr>
            <a:graphicFrameLocks noChangeAspect="1"/>
          </p:cNvGraphicFramePr>
          <p:nvPr>
            <p:extLst>
              <p:ext uri="{D42A27DB-BD31-4B8C-83A1-F6EECF244321}">
                <p14:modId xmlns:p14="http://schemas.microsoft.com/office/powerpoint/2010/main" xmlns="" val="1038918933"/>
              </p:ext>
            </p:extLst>
          </p:nvPr>
        </p:nvGraphicFramePr>
        <p:xfrm>
          <a:off x="228600" y="1219200"/>
          <a:ext cx="4800600" cy="4800600"/>
        </p:xfrm>
        <a:graphic>
          <a:graphicData uri="http://schemas.openxmlformats.org/presentationml/2006/ole">
            <p:oleObj spid="_x0000_s147506" name="KGPlot" r:id="rId3" imgW="6858000" imgH="6858000" progId="KGraph_Plot">
              <p:embed/>
            </p:oleObj>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Comparisons</a:t>
            </a:r>
            <a:endParaRPr lang="en-US" dirty="0"/>
          </a:p>
        </p:txBody>
      </p:sp>
      <p:sp>
        <p:nvSpPr>
          <p:cNvPr id="5" name="Content Placeholder 4"/>
          <p:cNvSpPr>
            <a:spLocks noGrp="1"/>
          </p:cNvSpPr>
          <p:nvPr>
            <p:ph sz="half" idx="1"/>
          </p:nvPr>
        </p:nvSpPr>
        <p:spPr>
          <a:xfrm>
            <a:off x="457200" y="1066800"/>
            <a:ext cx="3657600" cy="5059363"/>
          </a:xfrm>
        </p:spPr>
        <p:txBody>
          <a:bodyPr>
            <a:normAutofit/>
          </a:bodyPr>
          <a:lstStyle/>
          <a:p>
            <a:r>
              <a:rPr lang="en-US" dirty="0" smtClean="0"/>
              <a:t>Comparison of the data for </a:t>
            </a:r>
            <a:r>
              <a:rPr lang="en-US" i="1" dirty="0" smtClean="0"/>
              <a:t>n</a:t>
            </a:r>
            <a:r>
              <a:rPr lang="en-US" dirty="0" smtClean="0"/>
              <a:t>-butanol from this work and the work by Heufer et al.</a:t>
            </a:r>
            <a:r>
              <a:rPr lang="en-US" baseline="30000" dirty="0" smtClean="0"/>
              <a:t>5</a:t>
            </a:r>
            <a:r>
              <a:rPr lang="en-US" dirty="0" smtClean="0"/>
              <a:t>, </a:t>
            </a:r>
            <a:r>
              <a:rPr lang="en-US" dirty="0" err="1" smtClean="0"/>
              <a:t>Vranckx</a:t>
            </a:r>
            <a:r>
              <a:rPr lang="en-US" dirty="0" smtClean="0"/>
              <a:t> et al.</a:t>
            </a:r>
            <a:r>
              <a:rPr lang="en-US" baseline="30000" dirty="0" smtClean="0"/>
              <a:t>6</a:t>
            </a:r>
            <a:r>
              <a:rPr lang="en-US" dirty="0" smtClean="0"/>
              <a:t>, and </a:t>
            </a:r>
            <a:r>
              <a:rPr lang="en-US" dirty="0" err="1" smtClean="0"/>
              <a:t>Stranic</a:t>
            </a:r>
            <a:r>
              <a:rPr lang="en-US" dirty="0" smtClean="0"/>
              <a:t> et al.</a:t>
            </a:r>
            <a:r>
              <a:rPr lang="en-US" baseline="30000" dirty="0" smtClean="0"/>
              <a:t>7</a:t>
            </a:r>
            <a:endParaRPr lang="en-US" dirty="0" smtClean="0"/>
          </a:p>
          <a:p>
            <a:r>
              <a:rPr lang="en-US" dirty="0" smtClean="0"/>
              <a:t>More complete sets in the neighborhood of 800 K are necessary to “connect the dots”</a:t>
            </a:r>
          </a:p>
        </p:txBody>
      </p:sp>
      <p:sp>
        <p:nvSpPr>
          <p:cNvPr id="16486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sp>
        <p:nvSpPr>
          <p:cNvPr id="164868" name="Rectangle 4"/>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sp>
        <p:nvSpPr>
          <p:cNvPr id="164870" name="Rectangle 6"/>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sp>
        <p:nvSpPr>
          <p:cNvPr id="4" name="TextBox 3"/>
          <p:cNvSpPr txBox="1"/>
          <p:nvPr/>
        </p:nvSpPr>
        <p:spPr>
          <a:xfrm>
            <a:off x="304800" y="6010889"/>
            <a:ext cx="5715000" cy="400110"/>
          </a:xfrm>
          <a:prstGeom prst="rect">
            <a:avLst/>
          </a:prstGeom>
          <a:noFill/>
        </p:spPr>
        <p:txBody>
          <a:bodyPr wrap="square" rtlCol="0">
            <a:spAutoFit/>
          </a:bodyPr>
          <a:lstStyle/>
          <a:p>
            <a:r>
              <a:rPr lang="en-US" sz="1000" dirty="0">
                <a:latin typeface="Times New Roman" pitchFamily="18" charset="0"/>
                <a:cs typeface="Times New Roman" pitchFamily="18" charset="0"/>
              </a:rPr>
              <a:t>8</a:t>
            </a:r>
            <a:r>
              <a:rPr lang="en-US" sz="1000" dirty="0" smtClean="0">
                <a:latin typeface="Times New Roman" pitchFamily="18" charset="0"/>
                <a:cs typeface="Times New Roman" pitchFamily="18" charset="0"/>
              </a:rPr>
              <a:t>. Weber, B.W., Kumar, K., Zhang, Y., and Sung, </a:t>
            </a:r>
            <a:r>
              <a:rPr lang="en-US" sz="1000" dirty="0">
                <a:latin typeface="Times New Roman" pitchFamily="18" charset="0"/>
                <a:cs typeface="Times New Roman" pitchFamily="18" charset="0"/>
              </a:rPr>
              <a:t>C.J</a:t>
            </a:r>
            <a:r>
              <a:rPr lang="en-US" sz="1000" dirty="0" smtClean="0">
                <a:latin typeface="Times New Roman" pitchFamily="18" charset="0"/>
                <a:cs typeface="Times New Roman" pitchFamily="18" charset="0"/>
              </a:rPr>
              <a:t>., </a:t>
            </a:r>
            <a:r>
              <a:rPr lang="en-US" sz="1000" i="1" dirty="0" smtClean="0">
                <a:latin typeface="Times New Roman" pitchFamily="18" charset="0"/>
                <a:cs typeface="Times New Roman" pitchFamily="18" charset="0"/>
              </a:rPr>
              <a:t>Combustion and Flame, </a:t>
            </a:r>
            <a:r>
              <a:rPr lang="en-US" sz="1000" dirty="0" smtClean="0">
                <a:latin typeface="Times New Roman" pitchFamily="18" charset="0"/>
                <a:cs typeface="Times New Roman" pitchFamily="18" charset="0"/>
              </a:rPr>
              <a:t>2011, Article in Press doi:10.1016/j.combustflame.2011.02.005</a:t>
            </a:r>
            <a:endParaRPr lang="en-US" sz="1000" dirty="0">
              <a:latin typeface="Times New Roman" pitchFamily="18" charset="0"/>
              <a:cs typeface="Times New Roman" pitchFamily="18" charset="0"/>
            </a:endParaRPr>
          </a:p>
        </p:txBody>
      </p:sp>
      <p:graphicFrame>
        <p:nvGraphicFramePr>
          <p:cNvPr id="6" name="Object 5"/>
          <p:cNvGraphicFramePr>
            <a:graphicFrameLocks noChangeAspect="1"/>
          </p:cNvGraphicFramePr>
          <p:nvPr>
            <p:extLst>
              <p:ext uri="{D42A27DB-BD31-4B8C-83A1-F6EECF244321}">
                <p14:modId xmlns:p14="http://schemas.microsoft.com/office/powerpoint/2010/main" xmlns="" val="3166497146"/>
              </p:ext>
            </p:extLst>
          </p:nvPr>
        </p:nvGraphicFramePr>
        <p:xfrm>
          <a:off x="4114800" y="990599"/>
          <a:ext cx="4768850" cy="5235102"/>
        </p:xfrm>
        <a:graphic>
          <a:graphicData uri="http://schemas.openxmlformats.org/presentationml/2006/ole">
            <p:oleObj spid="_x0000_s175116" name="KGPlot" r:id="rId3" imgW="6769080" imgH="7429320" progId="KGraph_Plot">
              <p:embed/>
            </p:oleObj>
          </a:graphicData>
        </a:graphic>
      </p:graphicFrame>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Types of Simulations</a:t>
            </a:r>
            <a:endParaRPr lang="en-US" dirty="0"/>
          </a:p>
        </p:txBody>
      </p:sp>
      <p:sp>
        <p:nvSpPr>
          <p:cNvPr id="6" name="Content Placeholder 5"/>
          <p:cNvSpPr>
            <a:spLocks noGrp="1"/>
          </p:cNvSpPr>
          <p:nvPr>
            <p:ph idx="1"/>
          </p:nvPr>
        </p:nvSpPr>
        <p:spPr>
          <a:xfrm>
            <a:off x="457200" y="1112838"/>
            <a:ext cx="8229600" cy="5516562"/>
          </a:xfrm>
        </p:spPr>
        <p:txBody>
          <a:bodyPr>
            <a:normAutofit fontScale="92500" lnSpcReduction="20000"/>
          </a:bodyPr>
          <a:lstStyle/>
          <a:p>
            <a:r>
              <a:rPr lang="en-US" dirty="0" smtClean="0"/>
              <a:t>Simulations of ignition delay are performed in CHEMKIN-PRO</a:t>
            </a:r>
            <a:r>
              <a:rPr lang="en-US" baseline="30000" dirty="0"/>
              <a:t>9</a:t>
            </a:r>
            <a:r>
              <a:rPr lang="en-US" dirty="0" smtClean="0"/>
              <a:t> using four mechanisms available in the literature</a:t>
            </a:r>
          </a:p>
          <a:p>
            <a:r>
              <a:rPr lang="en-US" dirty="0" smtClean="0"/>
              <a:t>Constant Volume, Adiabatic simulations have initial conditions set to the pressure and temperature conditions at TDC, and neglect heat loss to the reactor walls</a:t>
            </a:r>
          </a:p>
          <a:p>
            <a:r>
              <a:rPr lang="en-US" dirty="0" smtClean="0"/>
              <a:t>Variable Volume simulations have the reactor volume as a controlled function of time</a:t>
            </a:r>
          </a:p>
          <a:p>
            <a:pPr lvl="1"/>
            <a:r>
              <a:rPr lang="en-US" dirty="0" smtClean="0"/>
              <a:t>Used to compute T</a:t>
            </a:r>
            <a:r>
              <a:rPr lang="en-US" baseline="-25000" dirty="0" smtClean="0"/>
              <a:t>C</a:t>
            </a:r>
            <a:r>
              <a:rPr lang="en-US" dirty="0" smtClean="0"/>
              <a:t> by matching the experimental pressure trace during compression</a:t>
            </a:r>
          </a:p>
          <a:p>
            <a:pPr lvl="1"/>
            <a:r>
              <a:rPr lang="en-US" dirty="0" smtClean="0"/>
              <a:t>Include effects of heat loss after compression by including parameters deduced from non-reactive experimental cases</a:t>
            </a:r>
            <a:endParaRPr lang="en-US" dirty="0"/>
          </a:p>
        </p:txBody>
      </p:sp>
      <p:sp>
        <p:nvSpPr>
          <p:cNvPr id="161793" name="Rectangle 1"/>
          <p:cNvSpPr>
            <a:spLocks noChangeArrowheads="1"/>
          </p:cNvSpPr>
          <p:nvPr/>
        </p:nvSpPr>
        <p:spPr bwMode="auto">
          <a:xfrm>
            <a:off x="0" y="6490901"/>
            <a:ext cx="6118278" cy="276999"/>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182563" algn="l" defTabSz="914400" rtl="0" eaLnBrk="1" fontAlgn="base" latinLnBrk="0" hangingPunct="1">
              <a:lnSpc>
                <a:spcPct val="100000"/>
              </a:lnSpc>
              <a:spcBef>
                <a:spcPct val="0"/>
              </a:spcBef>
              <a:spcAft>
                <a:spcPct val="0"/>
              </a:spcAft>
              <a:buClrTx/>
              <a:buSzTx/>
              <a:buFontTx/>
              <a:buNone/>
              <a:tabLst/>
            </a:pPr>
            <a:r>
              <a:rPr lang="en-US" sz="1200" dirty="0" smtClean="0">
                <a:latin typeface="Times New Roman" pitchFamily="18" charset="0"/>
                <a:ea typeface="Times New Roman" pitchFamily="18" charset="0"/>
                <a:cs typeface="Times New Roman" pitchFamily="18" charset="0"/>
              </a:rPr>
              <a:t>9. </a:t>
            </a:r>
            <a:r>
              <a:rPr kumimoji="0" lang="en-US" sz="1200" b="0" i="0" u="none" strike="noStrike" cap="none" normalizeH="0" baseline="0" dirty="0" smtClean="0">
                <a:ln>
                  <a:noFill/>
                </a:ln>
                <a:solidFill>
                  <a:schemeClr val="tx1"/>
                </a:solidFill>
                <a:effectLst/>
                <a:latin typeface="Times New Roman" pitchFamily="18" charset="0"/>
                <a:ea typeface="Times New Roman" pitchFamily="18" charset="0"/>
                <a:cs typeface="Times New Roman" pitchFamily="18" charset="0"/>
              </a:rPr>
              <a:t>CHEMKIN-PRO, Software Package, Ver. 15092, Reaction Design, San Diego, CA, 2008.</a:t>
            </a:r>
            <a:endParaRPr kumimoji="0" lang="en-US" sz="1200" b="0" i="0" u="none" strike="noStrike" cap="none" normalizeH="0" baseline="0" dirty="0" smtClean="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Volume Simulations</a:t>
            </a:r>
            <a:endParaRPr lang="en-US" dirty="0"/>
          </a:p>
        </p:txBody>
      </p:sp>
      <p:sp>
        <p:nvSpPr>
          <p:cNvPr id="3" name="Content Placeholder 2"/>
          <p:cNvSpPr>
            <a:spLocks noGrp="1"/>
          </p:cNvSpPr>
          <p:nvPr>
            <p:ph idx="1"/>
          </p:nvPr>
        </p:nvSpPr>
        <p:spPr>
          <a:xfrm>
            <a:off x="304800" y="1112838"/>
            <a:ext cx="4038600" cy="5364162"/>
          </a:xfrm>
        </p:spPr>
        <p:txBody>
          <a:bodyPr>
            <a:normAutofit fontScale="85000" lnSpcReduction="20000"/>
          </a:bodyPr>
          <a:lstStyle/>
          <a:p>
            <a:r>
              <a:rPr lang="en-US" dirty="0" smtClean="0"/>
              <a:t>Most of the reaction mechanisms do not have ignition near the experimental value despite matching the compression stroke quite well</a:t>
            </a:r>
          </a:p>
          <a:p>
            <a:r>
              <a:rPr lang="en-US" dirty="0" smtClean="0"/>
              <a:t>This is due to the fact that these do not include low temperature chemistry of butanol, the lack of which causes over-prediction of the ignition delay in this temperature range</a:t>
            </a:r>
            <a:endParaRPr lang="en-US" dirty="0"/>
          </a:p>
        </p:txBody>
      </p:sp>
      <p:sp>
        <p:nvSpPr>
          <p:cNvPr id="171010"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xmlns="" val="2180108906"/>
              </p:ext>
            </p:extLst>
          </p:nvPr>
        </p:nvGraphicFramePr>
        <p:xfrm>
          <a:off x="4191000" y="1143000"/>
          <a:ext cx="4660900" cy="4660900"/>
        </p:xfrm>
        <a:graphic>
          <a:graphicData uri="http://schemas.openxmlformats.org/presentationml/2006/ole">
            <p:oleObj spid="_x0000_s171059" name="KGPlot" r:id="rId3" imgW="4660920" imgH="4660920" progId="KGraph_Plot">
              <p:embed/>
            </p:oleObj>
          </a:graphicData>
        </a:graphic>
      </p:graphicFrame>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Simulations of </a:t>
            </a:r>
            <a:r>
              <a:rPr lang="en-US" i="1" dirty="0" smtClean="0"/>
              <a:t>n</a:t>
            </a:r>
            <a:r>
              <a:rPr lang="en-US" dirty="0" smtClean="0"/>
              <a:t>-Butanol</a:t>
            </a:r>
            <a:endParaRPr lang="en-US" dirty="0"/>
          </a:p>
        </p:txBody>
      </p:sp>
      <p:sp>
        <p:nvSpPr>
          <p:cNvPr id="3" name="Content Placeholder 2"/>
          <p:cNvSpPr>
            <a:spLocks noGrp="1"/>
          </p:cNvSpPr>
          <p:nvPr>
            <p:ph idx="1"/>
          </p:nvPr>
        </p:nvSpPr>
        <p:spPr>
          <a:xfrm>
            <a:off x="228600" y="1112838"/>
            <a:ext cx="4495800" cy="5211762"/>
          </a:xfrm>
        </p:spPr>
        <p:txBody>
          <a:bodyPr>
            <a:normAutofit fontScale="92500" lnSpcReduction="10000"/>
          </a:bodyPr>
          <a:lstStyle/>
          <a:p>
            <a:r>
              <a:rPr lang="en-US" dirty="0"/>
              <a:t>Simulations for </a:t>
            </a:r>
            <a:r>
              <a:rPr lang="en-US" i="1" dirty="0"/>
              <a:t>n</a:t>
            </a:r>
            <a:r>
              <a:rPr lang="en-US" dirty="0"/>
              <a:t>-butanol </a:t>
            </a:r>
            <a:r>
              <a:rPr lang="en-US" dirty="0" smtClean="0"/>
              <a:t>with a newer mechanism (Hansen et al.</a:t>
            </a:r>
            <a:r>
              <a:rPr lang="en-US" baseline="30000" dirty="0" smtClean="0"/>
              <a:t>4</a:t>
            </a:r>
            <a:r>
              <a:rPr lang="en-US" dirty="0" smtClean="0"/>
              <a:t>) agree the best of any tested mechanism</a:t>
            </a:r>
          </a:p>
          <a:p>
            <a:r>
              <a:rPr lang="en-US" dirty="0" smtClean="0"/>
              <a:t>Crossover point of constant volume, adiabatic simulations </a:t>
            </a:r>
            <a:br>
              <a:rPr lang="en-US" dirty="0" smtClean="0"/>
            </a:br>
            <a:r>
              <a:rPr lang="en-US" dirty="0" smtClean="0"/>
              <a:t>and variable volume simulations determined by balance of heat loss and chemical reactivity</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xmlns="" val="4108871560"/>
              </p:ext>
            </p:extLst>
          </p:nvPr>
        </p:nvGraphicFramePr>
        <p:xfrm>
          <a:off x="4184616" y="914400"/>
          <a:ext cx="4883184" cy="5181600"/>
        </p:xfrm>
        <a:graphic>
          <a:graphicData uri="http://schemas.openxmlformats.org/presentationml/2006/ole">
            <p:oleObj spid="_x0000_s170040" name="KGPlot" r:id="rId3" imgW="4572000" imgH="4851360" progId="KGraph_Plot">
              <p:embed/>
            </p:oleObj>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Simulations of </a:t>
            </a:r>
            <a:r>
              <a:rPr lang="en-US" i="1" dirty="0" smtClean="0"/>
              <a:t>n</a:t>
            </a:r>
            <a:r>
              <a:rPr lang="en-US" dirty="0" smtClean="0"/>
              <a:t>-Butanol</a:t>
            </a:r>
            <a:endParaRPr lang="en-US" dirty="0"/>
          </a:p>
        </p:txBody>
      </p:sp>
      <p:sp>
        <p:nvSpPr>
          <p:cNvPr id="3" name="Content Placeholder 2"/>
          <p:cNvSpPr>
            <a:spLocks noGrp="1"/>
          </p:cNvSpPr>
          <p:nvPr>
            <p:ph idx="1"/>
          </p:nvPr>
        </p:nvSpPr>
        <p:spPr>
          <a:xfrm>
            <a:off x="228600" y="1112838"/>
            <a:ext cx="4495800" cy="5211762"/>
          </a:xfrm>
        </p:spPr>
        <p:txBody>
          <a:bodyPr>
            <a:normAutofit lnSpcReduction="10000"/>
          </a:bodyPr>
          <a:lstStyle/>
          <a:p>
            <a:r>
              <a:rPr lang="en-US" dirty="0" smtClean="0"/>
              <a:t>Agreement with </a:t>
            </a:r>
            <a:r>
              <a:rPr lang="el-GR" dirty="0"/>
              <a:t>ϕ</a:t>
            </a:r>
            <a:r>
              <a:rPr lang="en-US" dirty="0"/>
              <a:t> = 0.5 </a:t>
            </a:r>
            <a:r>
              <a:rPr lang="en-US" dirty="0" smtClean="0"/>
              <a:t>in air is reasonable and variable volume simulations improve </a:t>
            </a:r>
            <a:br>
              <a:rPr lang="en-US" dirty="0" smtClean="0"/>
            </a:br>
            <a:r>
              <a:rPr lang="en-US" dirty="0" smtClean="0"/>
              <a:t>the slope of the </a:t>
            </a:r>
            <a:br>
              <a:rPr lang="en-US" dirty="0" smtClean="0"/>
            </a:br>
            <a:r>
              <a:rPr lang="en-US" dirty="0" smtClean="0"/>
              <a:t>simulations</a:t>
            </a:r>
          </a:p>
          <a:p>
            <a:r>
              <a:rPr lang="en-US" dirty="0" smtClean="0"/>
              <a:t>Agreement with </a:t>
            </a:r>
            <a:br>
              <a:rPr lang="en-US" dirty="0" smtClean="0"/>
            </a:br>
            <a:r>
              <a:rPr lang="el-GR" dirty="0" smtClean="0"/>
              <a:t>ϕ</a:t>
            </a:r>
            <a:r>
              <a:rPr lang="en-US" dirty="0" smtClean="0"/>
              <a:t> </a:t>
            </a:r>
            <a:r>
              <a:rPr lang="en-US" dirty="0"/>
              <a:t>= </a:t>
            </a:r>
            <a:r>
              <a:rPr lang="en-US" dirty="0" smtClean="0"/>
              <a:t>2.0 experiments is somewhat worse, especially for variable volume cases</a:t>
            </a:r>
            <a:endParaRPr lang="en-US" dirty="0"/>
          </a:p>
        </p:txBody>
      </p:sp>
      <p:graphicFrame>
        <p:nvGraphicFramePr>
          <p:cNvPr id="6" name="Object 5"/>
          <p:cNvGraphicFramePr>
            <a:graphicFrameLocks noChangeAspect="1"/>
          </p:cNvGraphicFramePr>
          <p:nvPr>
            <p:extLst>
              <p:ext uri="{D42A27DB-BD31-4B8C-83A1-F6EECF244321}">
                <p14:modId xmlns:p14="http://schemas.microsoft.com/office/powerpoint/2010/main" xmlns="" val="2409573507"/>
              </p:ext>
            </p:extLst>
          </p:nvPr>
        </p:nvGraphicFramePr>
        <p:xfrm>
          <a:off x="4267200" y="1055793"/>
          <a:ext cx="4724400" cy="5065607"/>
        </p:xfrm>
        <a:graphic>
          <a:graphicData uri="http://schemas.openxmlformats.org/presentationml/2006/ole">
            <p:oleObj spid="_x0000_s172079" name="KGPlot" r:id="rId4" imgW="4572000" imgH="4902120" progId="KGraph_Plot">
              <p:embed/>
            </p:oleObj>
          </a:graphicData>
        </a:graphic>
      </p:graphicFrame>
    </p:spTree>
    <p:extLst>
      <p:ext uri="{BB962C8B-B14F-4D97-AF65-F5344CB8AC3E}">
        <p14:creationId xmlns:p14="http://schemas.microsoft.com/office/powerpoint/2010/main" xmlns="" val="34943462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300" dirty="0" smtClean="0"/>
              <a:t>Simulations of Isomer Autoignition</a:t>
            </a:r>
            <a:endParaRPr lang="en-US" sz="3300" dirty="0"/>
          </a:p>
        </p:txBody>
      </p:sp>
      <p:sp>
        <p:nvSpPr>
          <p:cNvPr id="9" name="Content Placeholder 8"/>
          <p:cNvSpPr>
            <a:spLocks noGrp="1"/>
          </p:cNvSpPr>
          <p:nvPr>
            <p:ph idx="1"/>
          </p:nvPr>
        </p:nvSpPr>
        <p:spPr>
          <a:xfrm>
            <a:off x="5334000" y="990600"/>
            <a:ext cx="3581400" cy="5181600"/>
          </a:xfrm>
        </p:spPr>
        <p:txBody>
          <a:bodyPr>
            <a:normAutofit fontScale="77500" lnSpcReduction="20000"/>
          </a:bodyPr>
          <a:lstStyle/>
          <a:p>
            <a:r>
              <a:rPr lang="en-US" dirty="0" smtClean="0"/>
              <a:t>Most mechanisms over predict the ignition delay of all the isomers, but the mechanisms by Moss et al.</a:t>
            </a:r>
            <a:r>
              <a:rPr lang="en-US" baseline="30000" dirty="0" smtClean="0"/>
              <a:t>2</a:t>
            </a:r>
            <a:r>
              <a:rPr lang="en-US" dirty="0" smtClean="0"/>
              <a:t> and Grana et al.</a:t>
            </a:r>
            <a:r>
              <a:rPr lang="en-US" baseline="30000" dirty="0" smtClean="0"/>
              <a:t>3</a:t>
            </a:r>
            <a:r>
              <a:rPr lang="en-US" dirty="0" smtClean="0"/>
              <a:t> do not include low temperature chemistry</a:t>
            </a:r>
          </a:p>
          <a:p>
            <a:r>
              <a:rPr lang="en-US" dirty="0" smtClean="0"/>
              <a:t>The mechanism by Hansen et al.</a:t>
            </a:r>
            <a:r>
              <a:rPr lang="en-US" baseline="30000" dirty="0" smtClean="0"/>
              <a:t>4</a:t>
            </a:r>
            <a:r>
              <a:rPr lang="en-US" dirty="0" smtClean="0"/>
              <a:t> generally performs relatively better</a:t>
            </a:r>
          </a:p>
          <a:p>
            <a:r>
              <a:rPr lang="en-US" dirty="0" smtClean="0"/>
              <a:t>Variable Volume simulations improve results for </a:t>
            </a:r>
            <a:r>
              <a:rPr lang="en-US" i="1" dirty="0" smtClean="0"/>
              <a:t>n</a:t>
            </a:r>
            <a:r>
              <a:rPr lang="en-US" dirty="0" smtClean="0"/>
              <a:t>- and </a:t>
            </a:r>
            <a:r>
              <a:rPr lang="en-US" i="1" dirty="0" smtClean="0"/>
              <a:t>iso</a:t>
            </a:r>
            <a:r>
              <a:rPr lang="en-US" dirty="0" smtClean="0"/>
              <a:t>-butanol</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xmlns="" val="1328958450"/>
              </p:ext>
            </p:extLst>
          </p:nvPr>
        </p:nvGraphicFramePr>
        <p:xfrm>
          <a:off x="152400" y="3657600"/>
          <a:ext cx="2743200" cy="2743200"/>
        </p:xfrm>
        <a:graphic>
          <a:graphicData uri="http://schemas.openxmlformats.org/presentationml/2006/ole">
            <p:oleObj spid="_x0000_s173210" name="KGPlot" r:id="rId3" imgW="6858000" imgH="6858000" progId="KGraph_Plot">
              <p:embed/>
            </p:oleObj>
          </a:graphicData>
        </a:graphic>
      </p:graphicFrame>
      <p:graphicFrame>
        <p:nvGraphicFramePr>
          <p:cNvPr id="4" name="Object 3"/>
          <p:cNvGraphicFramePr>
            <a:graphicFrameLocks noChangeAspect="1"/>
          </p:cNvGraphicFramePr>
          <p:nvPr>
            <p:extLst>
              <p:ext uri="{D42A27DB-BD31-4B8C-83A1-F6EECF244321}">
                <p14:modId xmlns:p14="http://schemas.microsoft.com/office/powerpoint/2010/main" xmlns="" val="2893290721"/>
              </p:ext>
            </p:extLst>
          </p:nvPr>
        </p:nvGraphicFramePr>
        <p:xfrm>
          <a:off x="2667000" y="914400"/>
          <a:ext cx="2743200" cy="2743200"/>
        </p:xfrm>
        <a:graphic>
          <a:graphicData uri="http://schemas.openxmlformats.org/presentationml/2006/ole">
            <p:oleObj spid="_x0000_s173211" name="KGPlot" r:id="rId4" imgW="6858000" imgH="6858000" progId="KGraph_Plot">
              <p:embed/>
            </p:oleObj>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xmlns="" val="3793168751"/>
              </p:ext>
            </p:extLst>
          </p:nvPr>
        </p:nvGraphicFramePr>
        <p:xfrm>
          <a:off x="228600" y="914400"/>
          <a:ext cx="2743200" cy="2743200"/>
        </p:xfrm>
        <a:graphic>
          <a:graphicData uri="http://schemas.openxmlformats.org/presentationml/2006/ole">
            <p:oleObj spid="_x0000_s173212" name="KGPlot" r:id="rId5" imgW="6858000" imgH="6858000" progId="KGraph_Plot">
              <p:embed/>
            </p:oleObj>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xmlns="" val="4104637014"/>
              </p:ext>
            </p:extLst>
          </p:nvPr>
        </p:nvGraphicFramePr>
        <p:xfrm>
          <a:off x="2667000" y="3657600"/>
          <a:ext cx="2743200" cy="2743200"/>
        </p:xfrm>
        <a:graphic>
          <a:graphicData uri="http://schemas.openxmlformats.org/presentationml/2006/ole">
            <p:oleObj spid="_x0000_s173213" name="KGPlot" r:id="rId6" imgW="2743200" imgH="2743200" progId="KGraph_Plot">
              <p:embed/>
            </p:oleObj>
          </a:graphicData>
        </a:graphic>
      </p:graphicFrame>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300" dirty="0" smtClean="0"/>
              <a:t>Simulations of Isomer Autoignition</a:t>
            </a:r>
            <a:endParaRPr lang="en-US" sz="3300" dirty="0"/>
          </a:p>
        </p:txBody>
      </p:sp>
      <p:graphicFrame>
        <p:nvGraphicFramePr>
          <p:cNvPr id="4" name="Object 3"/>
          <p:cNvGraphicFramePr>
            <a:graphicFrameLocks noChangeAspect="1"/>
          </p:cNvGraphicFramePr>
          <p:nvPr>
            <p:extLst>
              <p:ext uri="{D42A27DB-BD31-4B8C-83A1-F6EECF244321}">
                <p14:modId xmlns:p14="http://schemas.microsoft.com/office/powerpoint/2010/main" xmlns="" val="1322036954"/>
              </p:ext>
            </p:extLst>
          </p:nvPr>
        </p:nvGraphicFramePr>
        <p:xfrm>
          <a:off x="381000" y="990600"/>
          <a:ext cx="2743200" cy="2747963"/>
        </p:xfrm>
        <a:graphic>
          <a:graphicData uri="http://schemas.openxmlformats.org/presentationml/2006/ole">
            <p:oleObj spid="_x0000_s174219" name="KGPlot" r:id="rId3" imgW="2514600" imgH="2514600" progId="KGraph_Plot">
              <p:embed/>
            </p:oleObj>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xmlns="" val="1925922876"/>
              </p:ext>
            </p:extLst>
          </p:nvPr>
        </p:nvGraphicFramePr>
        <p:xfrm>
          <a:off x="3200400" y="990600"/>
          <a:ext cx="2743200" cy="2749550"/>
        </p:xfrm>
        <a:graphic>
          <a:graphicData uri="http://schemas.openxmlformats.org/presentationml/2006/ole">
            <p:oleObj spid="_x0000_s174220" name="KGPlot" r:id="rId4" imgW="2514600" imgH="2514600" progId="KGraph_Plot">
              <p:embed/>
            </p:oleObj>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xmlns="" val="308781208"/>
              </p:ext>
            </p:extLst>
          </p:nvPr>
        </p:nvGraphicFramePr>
        <p:xfrm>
          <a:off x="3200400" y="3733800"/>
          <a:ext cx="2743200" cy="2743200"/>
        </p:xfrm>
        <a:graphic>
          <a:graphicData uri="http://schemas.openxmlformats.org/presentationml/2006/ole">
            <p:oleObj spid="_x0000_s174221" name="KGPlot" r:id="rId5" imgW="2743200" imgH="2743200" progId="KGraph_Plot">
              <p:embed/>
            </p:oleObj>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xmlns="" val="4216480423"/>
              </p:ext>
            </p:extLst>
          </p:nvPr>
        </p:nvGraphicFramePr>
        <p:xfrm>
          <a:off x="381000" y="3733800"/>
          <a:ext cx="2743200" cy="2743200"/>
        </p:xfrm>
        <a:graphic>
          <a:graphicData uri="http://schemas.openxmlformats.org/presentationml/2006/ole">
            <p:oleObj spid="_x0000_s174222" name="KGPlot" r:id="rId6" imgW="2743200" imgH="2743200" progId="KGraph_Plot">
              <p:embed/>
            </p:oleObj>
          </a:graphicData>
        </a:graphic>
      </p:graphicFrame>
      <p:sp>
        <p:nvSpPr>
          <p:cNvPr id="10" name="TextBox 9"/>
          <p:cNvSpPr txBox="1"/>
          <p:nvPr/>
        </p:nvSpPr>
        <p:spPr>
          <a:xfrm>
            <a:off x="7162800" y="2132310"/>
            <a:ext cx="1828800" cy="461665"/>
          </a:xfrm>
          <a:prstGeom prst="rect">
            <a:avLst/>
          </a:prstGeom>
          <a:noFill/>
        </p:spPr>
        <p:txBody>
          <a:bodyPr wrap="square" rtlCol="0">
            <a:spAutoFit/>
          </a:bodyPr>
          <a:lstStyle/>
          <a:p>
            <a:r>
              <a:rPr lang="en-US" sz="2400" dirty="0" smtClean="0">
                <a:latin typeface="Times New Roman" pitchFamily="18" charset="0"/>
                <a:cs typeface="Times New Roman" pitchFamily="18" charset="0"/>
              </a:rPr>
              <a:t>Experiments</a:t>
            </a:r>
          </a:p>
        </p:txBody>
      </p:sp>
      <p:sp>
        <p:nvSpPr>
          <p:cNvPr id="11" name="Left Arrow 10"/>
          <p:cNvSpPr/>
          <p:nvPr/>
        </p:nvSpPr>
        <p:spPr>
          <a:xfrm>
            <a:off x="5943600" y="2134542"/>
            <a:ext cx="1143000" cy="457200"/>
          </a:xfrm>
          <a:prstGeom prst="lef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Left Arrow 12"/>
          <p:cNvSpPr/>
          <p:nvPr/>
        </p:nvSpPr>
        <p:spPr>
          <a:xfrm>
            <a:off x="5943600" y="4876800"/>
            <a:ext cx="1143000" cy="457200"/>
          </a:xfrm>
          <a:prstGeom prst="left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162800" y="4874568"/>
            <a:ext cx="1653017" cy="461665"/>
          </a:xfrm>
          <a:prstGeom prst="rect">
            <a:avLst/>
          </a:prstGeom>
        </p:spPr>
        <p:txBody>
          <a:bodyPr wrap="none">
            <a:spAutoFit/>
          </a:bodyPr>
          <a:lstStyle/>
          <a:p>
            <a:r>
              <a:rPr lang="en-US" sz="2400" dirty="0">
                <a:latin typeface="Times New Roman" pitchFamily="18" charset="0"/>
                <a:cs typeface="Times New Roman" pitchFamily="18" charset="0"/>
              </a:rPr>
              <a:t>Simulations</a:t>
            </a:r>
          </a:p>
        </p:txBody>
      </p:sp>
      <p:cxnSp>
        <p:nvCxnSpPr>
          <p:cNvPr id="6" name="Straight Connector 5"/>
          <p:cNvCxnSpPr/>
          <p:nvPr/>
        </p:nvCxnSpPr>
        <p:spPr>
          <a:xfrm>
            <a:off x="3200400" y="875522"/>
            <a:ext cx="0" cy="5605272"/>
          </a:xfrm>
          <a:prstGeom prst="line">
            <a:avLst/>
          </a:prstGeom>
          <a:ln>
            <a:solidFill>
              <a:schemeClr val="tx2">
                <a:lumMod val="7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19569265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smtClean="0"/>
              <a:t>Butanols – 4 Isomers</a:t>
            </a:r>
          </a:p>
          <a:p>
            <a:r>
              <a:rPr lang="en-US" dirty="0" smtClean="0"/>
              <a:t>Motivation – Why Butanol?</a:t>
            </a:r>
          </a:p>
          <a:p>
            <a:pPr lvl="1"/>
            <a:r>
              <a:rPr lang="en-US" i="1" dirty="0" smtClean="0"/>
              <a:t>n</a:t>
            </a:r>
            <a:r>
              <a:rPr lang="en-US" dirty="0" smtClean="0"/>
              <a:t>-Butanol is a second generation biofuel with the potential to replace ethanol and gasoline</a:t>
            </a:r>
          </a:p>
          <a:p>
            <a:pPr lvl="1"/>
            <a:r>
              <a:rPr lang="en-US" dirty="0" smtClean="0"/>
              <a:t>The isomers of butanol have potential as high-octane gasoline additives</a:t>
            </a:r>
          </a:p>
          <a:p>
            <a:pPr lvl="1"/>
            <a:r>
              <a:rPr lang="en-US" dirty="0" smtClean="0"/>
              <a:t>The butanol system is the smallest alcohol system with primary, secondary and tertiary alcohol groups</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xfrm>
            <a:off x="457200" y="1112838"/>
            <a:ext cx="8229600" cy="5135562"/>
          </a:xfrm>
        </p:spPr>
        <p:txBody>
          <a:bodyPr>
            <a:normAutofit lnSpcReduction="10000"/>
          </a:bodyPr>
          <a:lstStyle/>
          <a:p>
            <a:r>
              <a:rPr lang="en-US" dirty="0" smtClean="0"/>
              <a:t>New autoignition delay data has been collected for all four isomers of butanol at elevated pressure and low to intermediate temperature conditions</a:t>
            </a:r>
          </a:p>
          <a:p>
            <a:r>
              <a:rPr lang="en-US" dirty="0" smtClean="0"/>
              <a:t>One (very recent) reaction mechanism predicts the ignition delay reasonably well for </a:t>
            </a:r>
            <a:r>
              <a:rPr lang="en-US" i="1" dirty="0" smtClean="0"/>
              <a:t>n</a:t>
            </a:r>
            <a:r>
              <a:rPr lang="en-US" dirty="0" smtClean="0"/>
              <a:t>-, </a:t>
            </a:r>
            <a:r>
              <a:rPr lang="en-US" i="1" dirty="0" smtClean="0"/>
              <a:t>tert</a:t>
            </a:r>
            <a:r>
              <a:rPr lang="en-US" dirty="0" smtClean="0"/>
              <a:t>- and </a:t>
            </a:r>
            <a:r>
              <a:rPr lang="en-US" i="1" dirty="0" smtClean="0"/>
              <a:t>iso</a:t>
            </a:r>
            <a:r>
              <a:rPr lang="en-US" dirty="0" smtClean="0"/>
              <a:t>-butanol, but gives somewhat poorer results for </a:t>
            </a:r>
            <a:r>
              <a:rPr lang="en-US" i="1" dirty="0" smtClean="0"/>
              <a:t>sec</a:t>
            </a:r>
            <a:r>
              <a:rPr lang="en-US" dirty="0" smtClean="0"/>
              <a:t>-butanol</a:t>
            </a:r>
          </a:p>
          <a:p>
            <a:r>
              <a:rPr lang="en-US" dirty="0" smtClean="0"/>
              <a:t>Future work will expand the pressure, temperature, and equivalence ratio range of the experiments</a:t>
            </a:r>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3" name="Content Placeholder 2"/>
          <p:cNvSpPr>
            <a:spLocks noGrp="1"/>
          </p:cNvSpPr>
          <p:nvPr>
            <p:ph idx="1"/>
          </p:nvPr>
        </p:nvSpPr>
        <p:spPr/>
        <p:txBody>
          <a:bodyPr>
            <a:normAutofit/>
          </a:bodyPr>
          <a:lstStyle/>
          <a:p>
            <a:r>
              <a:rPr lang="en-US" dirty="0" smtClean="0"/>
              <a:t>This work was supported as part of the Combustion Energy Frontier Research Center, an Energy Frontier Research Center funded by the U.S. Department of Energy, Office of Science, Office of Basic Energy Sciences, under Award Number DE-SC0001198.</a:t>
            </a:r>
          </a:p>
          <a:p>
            <a:r>
              <a:rPr lang="en-US" dirty="0" smtClean="0"/>
              <a:t>We thank Dr. K. Kumar at the University of Connecticut for his help</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Work</a:t>
            </a:r>
            <a:endParaRPr lang="en-US" dirty="0"/>
          </a:p>
        </p:txBody>
      </p:sp>
      <p:sp>
        <p:nvSpPr>
          <p:cNvPr id="3" name="Content Placeholder 2"/>
          <p:cNvSpPr>
            <a:spLocks noGrp="1"/>
          </p:cNvSpPr>
          <p:nvPr>
            <p:ph idx="1"/>
          </p:nvPr>
        </p:nvSpPr>
        <p:spPr>
          <a:xfrm>
            <a:off x="457200" y="1112838"/>
            <a:ext cx="8229600" cy="4906962"/>
          </a:xfrm>
        </p:spPr>
        <p:txBody>
          <a:bodyPr>
            <a:normAutofit/>
          </a:bodyPr>
          <a:lstStyle/>
          <a:p>
            <a:r>
              <a:rPr lang="en-US" dirty="0" smtClean="0"/>
              <a:t>Since 2010, there have been nearly 30 butanol combustion studies</a:t>
            </a:r>
          </a:p>
          <a:p>
            <a:r>
              <a:rPr lang="en-US" dirty="0" smtClean="0"/>
              <a:t>A number of these studies have been applications based, covering such devices as diesel engines, SI engines, and turbines</a:t>
            </a:r>
          </a:p>
          <a:p>
            <a:r>
              <a:rPr lang="en-US" dirty="0" smtClean="0"/>
              <a:t>Although fundamental work has also expanded, there are still only limited data available for many conditions, especially high pressure/low temperature</a:t>
            </a:r>
          </a:p>
        </p:txBody>
      </p:sp>
    </p:spTree>
    <p:extLst>
      <p:ext uri="{BB962C8B-B14F-4D97-AF65-F5344CB8AC3E}">
        <p14:creationId xmlns:p14="http://schemas.microsoft.com/office/powerpoint/2010/main" xmlns="" val="40337953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Work</a:t>
            </a:r>
            <a:endParaRPr lang="en-US" dirty="0"/>
          </a:p>
        </p:txBody>
      </p:sp>
      <p:sp>
        <p:nvSpPr>
          <p:cNvPr id="3" name="Content Placeholder 2"/>
          <p:cNvSpPr>
            <a:spLocks noGrp="1"/>
          </p:cNvSpPr>
          <p:nvPr>
            <p:ph idx="1"/>
          </p:nvPr>
        </p:nvSpPr>
        <p:spPr>
          <a:xfrm>
            <a:off x="457200" y="1112838"/>
            <a:ext cx="8229600" cy="3535362"/>
          </a:xfrm>
        </p:spPr>
        <p:txBody>
          <a:bodyPr>
            <a:normAutofit fontScale="70000" lnSpcReduction="20000"/>
          </a:bodyPr>
          <a:lstStyle/>
          <a:p>
            <a:r>
              <a:rPr lang="en-US" dirty="0" smtClean="0"/>
              <a:t>Black et al.</a:t>
            </a:r>
            <a:r>
              <a:rPr lang="en-US" baseline="30000" dirty="0" smtClean="0"/>
              <a:t>1</a:t>
            </a:r>
            <a:r>
              <a:rPr lang="en-US" dirty="0" smtClean="0"/>
              <a:t> have measured ignition delays of </a:t>
            </a:r>
            <a:r>
              <a:rPr lang="en-US" i="1" dirty="0" smtClean="0"/>
              <a:t>n</a:t>
            </a:r>
            <a:r>
              <a:rPr lang="en-US" dirty="0" smtClean="0"/>
              <a:t>-butanol in a shock tube at low pressure and high temperature (&lt; 8 bar, 1100-1800 K)</a:t>
            </a:r>
          </a:p>
          <a:p>
            <a:r>
              <a:rPr lang="en-US" dirty="0" smtClean="0"/>
              <a:t>Moss et al.</a:t>
            </a:r>
            <a:r>
              <a:rPr lang="en-US" baseline="30000" dirty="0" smtClean="0"/>
              <a:t>2 </a:t>
            </a:r>
            <a:r>
              <a:rPr lang="en-US" dirty="0" smtClean="0"/>
              <a:t>have measured ignition delays of all four isomers of butanol in a shock tube at low pressure and high temperature </a:t>
            </a:r>
            <a:br>
              <a:rPr lang="en-US" dirty="0" smtClean="0"/>
            </a:br>
            <a:r>
              <a:rPr lang="en-US" dirty="0" smtClean="0"/>
              <a:t>(&lt; 4 bar, 1200-1800 K)</a:t>
            </a:r>
          </a:p>
          <a:p>
            <a:r>
              <a:rPr lang="en-US" dirty="0" smtClean="0"/>
              <a:t>Grana et al.</a:t>
            </a:r>
            <a:r>
              <a:rPr lang="en-US" baseline="30000" dirty="0" smtClean="0"/>
              <a:t>3</a:t>
            </a:r>
            <a:r>
              <a:rPr lang="en-US" dirty="0" smtClean="0"/>
              <a:t> have measured flame speeds of the isomers of butanol</a:t>
            </a:r>
          </a:p>
          <a:p>
            <a:r>
              <a:rPr lang="en-US" dirty="0" smtClean="0"/>
              <a:t>Hansen et al.</a:t>
            </a:r>
            <a:r>
              <a:rPr lang="en-US" baseline="30000" dirty="0" smtClean="0"/>
              <a:t>4</a:t>
            </a:r>
            <a:r>
              <a:rPr lang="en-US" dirty="0" smtClean="0"/>
              <a:t> </a:t>
            </a:r>
            <a:r>
              <a:rPr lang="en-US" dirty="0" smtClean="0"/>
              <a:t>have studied three low pressure  premixed flames of </a:t>
            </a:r>
            <a:r>
              <a:rPr lang="en-US" i="1" dirty="0" smtClean="0"/>
              <a:t>n</a:t>
            </a:r>
            <a:r>
              <a:rPr lang="en-US" dirty="0" smtClean="0"/>
              <a:t>-</a:t>
            </a:r>
            <a:r>
              <a:rPr lang="en-US" dirty="0" err="1" smtClean="0"/>
              <a:t>butanol</a:t>
            </a:r>
            <a:r>
              <a:rPr lang="en-US" dirty="0" smtClean="0"/>
              <a:t> and identified isomer-resolved intermediate species</a:t>
            </a:r>
            <a:endParaRPr lang="en-US" dirty="0" smtClean="0"/>
          </a:p>
          <a:p>
            <a:r>
              <a:rPr lang="en-US" dirty="0" smtClean="0"/>
              <a:t>Heufer et al.</a:t>
            </a:r>
            <a:r>
              <a:rPr lang="en-US" baseline="30000" dirty="0" smtClean="0"/>
              <a:t>5</a:t>
            </a:r>
            <a:r>
              <a:rPr lang="en-US" dirty="0" smtClean="0"/>
              <a:t>, </a:t>
            </a:r>
            <a:r>
              <a:rPr lang="en-US" dirty="0" err="1" smtClean="0"/>
              <a:t>Vranckx</a:t>
            </a:r>
            <a:r>
              <a:rPr lang="en-US" dirty="0" smtClean="0"/>
              <a:t> et al.</a:t>
            </a:r>
            <a:r>
              <a:rPr lang="en-US" baseline="30000" dirty="0" smtClean="0"/>
              <a:t>6</a:t>
            </a:r>
            <a:r>
              <a:rPr lang="en-US" dirty="0" smtClean="0"/>
              <a:t>, and Stranic et al.</a:t>
            </a:r>
            <a:r>
              <a:rPr lang="en-US" baseline="30000" dirty="0" smtClean="0"/>
              <a:t>7</a:t>
            </a:r>
            <a:r>
              <a:rPr lang="en-US" dirty="0" smtClean="0"/>
              <a:t> have investigated high pressure ignition delays of </a:t>
            </a:r>
            <a:r>
              <a:rPr lang="en-US" i="1" dirty="0" smtClean="0"/>
              <a:t>n</a:t>
            </a:r>
            <a:r>
              <a:rPr lang="en-US" dirty="0" smtClean="0"/>
              <a:t>-butanol in a shock tube (up to 90 bar, 795-1200 K)</a:t>
            </a:r>
          </a:p>
        </p:txBody>
      </p:sp>
      <p:sp>
        <p:nvSpPr>
          <p:cNvPr id="4" name="Rectangle 3"/>
          <p:cNvSpPr/>
          <p:nvPr/>
        </p:nvSpPr>
        <p:spPr>
          <a:xfrm>
            <a:off x="228600" y="4724400"/>
            <a:ext cx="8763000" cy="1631216"/>
          </a:xfrm>
          <a:prstGeom prst="rect">
            <a:avLst/>
          </a:prstGeom>
        </p:spPr>
        <p:txBody>
          <a:bodyPr wrap="square">
            <a:spAutoFit/>
          </a:bodyPr>
          <a:lstStyle/>
          <a:p>
            <a:r>
              <a:rPr lang="en-US" sz="1000" dirty="0" smtClean="0">
                <a:latin typeface="Times New Roman" pitchFamily="18" charset="0"/>
                <a:ea typeface="Times New Roman" pitchFamily="18" charset="0"/>
                <a:cs typeface="Times New Roman" pitchFamily="18" charset="0"/>
              </a:rPr>
              <a:t>1. Black, G., Curran, H., Pichon, S., Simmie, J. M., and Zhukov, V., </a:t>
            </a:r>
            <a:r>
              <a:rPr lang="en-US" sz="1000" i="1" dirty="0" smtClean="0">
                <a:latin typeface="Times New Roman" pitchFamily="18" charset="0"/>
                <a:ea typeface="Times New Roman" pitchFamily="18" charset="0"/>
                <a:cs typeface="Times New Roman" pitchFamily="18" charset="0"/>
              </a:rPr>
              <a:t>Combustion and Flame,</a:t>
            </a:r>
            <a:r>
              <a:rPr lang="en-US" sz="1000" dirty="0" smtClean="0">
                <a:latin typeface="Times New Roman" pitchFamily="18" charset="0"/>
                <a:ea typeface="Times New Roman" pitchFamily="18" charset="0"/>
                <a:cs typeface="Times New Roman" pitchFamily="18" charset="0"/>
              </a:rPr>
              <a:t> Vol. 157, No. 2, 2010, pp. 363-373.</a:t>
            </a:r>
            <a:endParaRPr lang="en-US" sz="1000" dirty="0" smtClean="0">
              <a:latin typeface="Times New Roman" pitchFamily="18" charset="0"/>
              <a:cs typeface="Times New Roman" pitchFamily="18" charset="0"/>
            </a:endParaRPr>
          </a:p>
          <a:p>
            <a:r>
              <a:rPr lang="en-US" sz="1000" dirty="0" smtClean="0">
                <a:latin typeface="Times New Roman" pitchFamily="18" charset="0"/>
                <a:cs typeface="Times New Roman" pitchFamily="18" charset="0"/>
              </a:rPr>
              <a:t>2. Moss, J. T., Berkowitz, A. M., Oehlschlaeger, M. A., Biet, J., Warth, V., Glaude, P., and Battin-Leclerc, F., </a:t>
            </a:r>
            <a:r>
              <a:rPr lang="en-US" sz="1000" i="1" dirty="0" smtClean="0">
                <a:latin typeface="Times New Roman" pitchFamily="18" charset="0"/>
                <a:cs typeface="Times New Roman" pitchFamily="18" charset="0"/>
              </a:rPr>
              <a:t>The Journal of Physical Chemistry. A</a:t>
            </a:r>
            <a:r>
              <a:rPr lang="en-US" sz="1000" dirty="0" smtClean="0">
                <a:latin typeface="Times New Roman" pitchFamily="18" charset="0"/>
                <a:cs typeface="Times New Roman" pitchFamily="18" charset="0"/>
              </a:rPr>
              <a:t>, Vol. 112, No. 43, 2008, pp. 10843-10855. </a:t>
            </a:r>
          </a:p>
          <a:p>
            <a:r>
              <a:rPr lang="en-US" sz="1000" dirty="0" smtClean="0">
                <a:latin typeface="Times New Roman" pitchFamily="18" charset="0"/>
                <a:cs typeface="Times New Roman" pitchFamily="18" charset="0"/>
              </a:rPr>
              <a:t>3. Grana, R., Frassoldati, A., Faravelli, T., Niemann, U., Ranzi, E., Seiser, R., Cattolica, R., and Seshadri, K., </a:t>
            </a:r>
            <a:r>
              <a:rPr lang="en-US" sz="1000" i="1" dirty="0" smtClean="0">
                <a:latin typeface="Times New Roman" pitchFamily="18" charset="0"/>
                <a:cs typeface="Times New Roman" pitchFamily="18" charset="0"/>
              </a:rPr>
              <a:t>Combustion and Flame</a:t>
            </a:r>
            <a:r>
              <a:rPr lang="en-US" sz="1000" dirty="0" smtClean="0">
                <a:latin typeface="Times New Roman" pitchFamily="18" charset="0"/>
                <a:cs typeface="Times New Roman" pitchFamily="18" charset="0"/>
              </a:rPr>
              <a:t>, Vol. 157, 2010, pp. 2137-2154. </a:t>
            </a:r>
          </a:p>
          <a:p>
            <a:r>
              <a:rPr lang="en-US" sz="1000" dirty="0" smtClean="0">
                <a:latin typeface="Times New Roman" pitchFamily="18" charset="0"/>
                <a:cs typeface="Times New Roman" pitchFamily="18" charset="0"/>
              </a:rPr>
              <a:t>4. Hansen, N., Harper, M.R., and Green, W.H., </a:t>
            </a:r>
            <a:r>
              <a:rPr lang="en-US" sz="1000" i="1" dirty="0" smtClean="0">
                <a:latin typeface="Times New Roman" pitchFamily="18" charset="0"/>
                <a:cs typeface="Times New Roman" pitchFamily="18" charset="0"/>
              </a:rPr>
              <a:t>7</a:t>
            </a:r>
            <a:r>
              <a:rPr lang="en-US" sz="1000" i="1" baseline="30000" dirty="0" smtClean="0">
                <a:latin typeface="Times New Roman" pitchFamily="18" charset="0"/>
                <a:cs typeface="Times New Roman" pitchFamily="18" charset="0"/>
              </a:rPr>
              <a:t>th</a:t>
            </a:r>
            <a:r>
              <a:rPr lang="en-US" sz="1000" i="1" dirty="0" smtClean="0">
                <a:latin typeface="Times New Roman" pitchFamily="18" charset="0"/>
                <a:cs typeface="Times New Roman" pitchFamily="18" charset="0"/>
              </a:rPr>
              <a:t> US National Combustion Meeting</a:t>
            </a:r>
            <a:r>
              <a:rPr lang="en-US" sz="1000" dirty="0" smtClean="0">
                <a:latin typeface="Times New Roman" pitchFamily="18" charset="0"/>
                <a:cs typeface="Times New Roman" pitchFamily="18" charset="0"/>
              </a:rPr>
              <a:t>, Georgia Institute of Technology, Atlanta, GA, March 20-23, 2011, paper 1B09</a:t>
            </a:r>
          </a:p>
          <a:p>
            <a:r>
              <a:rPr lang="en-US" sz="1000" dirty="0">
                <a:latin typeface="Times New Roman" pitchFamily="18" charset="0"/>
                <a:cs typeface="Times New Roman" pitchFamily="18" charset="0"/>
              </a:rPr>
              <a:t>5. Heufer, K.A., Fernandes, R. X., Olivier, H., Beeckmann, J., and Peters, N., </a:t>
            </a:r>
            <a:r>
              <a:rPr lang="en-US" sz="1000" i="1" dirty="0">
                <a:latin typeface="Times New Roman" pitchFamily="18" charset="0"/>
                <a:cs typeface="Times New Roman" pitchFamily="18" charset="0"/>
              </a:rPr>
              <a:t>Proceedings of the Combustion Institute</a:t>
            </a:r>
            <a:r>
              <a:rPr lang="en-US" sz="1000" dirty="0">
                <a:latin typeface="Times New Roman" pitchFamily="18" charset="0"/>
                <a:cs typeface="Times New Roman" pitchFamily="18" charset="0"/>
              </a:rPr>
              <a:t>, Vol. 33, 2011, pp.359-366. </a:t>
            </a:r>
            <a:endParaRPr lang="en-US" sz="1000" dirty="0" smtClean="0">
              <a:latin typeface="Times New Roman" pitchFamily="18" charset="0"/>
              <a:cs typeface="Times New Roman" pitchFamily="18" charset="0"/>
            </a:endParaRPr>
          </a:p>
          <a:p>
            <a:r>
              <a:rPr lang="en-US" sz="1000" dirty="0" smtClean="0">
                <a:latin typeface="Times New Roman" pitchFamily="18" charset="0"/>
                <a:cs typeface="Times New Roman" pitchFamily="18" charset="0"/>
              </a:rPr>
              <a:t>6. </a:t>
            </a:r>
            <a:r>
              <a:rPr lang="en-US" sz="1000" dirty="0" err="1" smtClean="0">
                <a:latin typeface="Times New Roman" pitchFamily="18" charset="0"/>
                <a:cs typeface="Times New Roman" pitchFamily="18" charset="0"/>
              </a:rPr>
              <a:t>Vranckx</a:t>
            </a:r>
            <a:r>
              <a:rPr lang="en-US" sz="1000" dirty="0" smtClean="0">
                <a:latin typeface="Times New Roman" pitchFamily="18" charset="0"/>
                <a:cs typeface="Times New Roman" pitchFamily="18" charset="0"/>
              </a:rPr>
              <a:t>, S., </a:t>
            </a:r>
            <a:r>
              <a:rPr lang="en-US" sz="1000" dirty="0" err="1" smtClean="0">
                <a:latin typeface="Times New Roman" pitchFamily="18" charset="0"/>
                <a:cs typeface="Times New Roman" pitchFamily="18" charset="0"/>
              </a:rPr>
              <a:t>Heufer</a:t>
            </a:r>
            <a:r>
              <a:rPr lang="en-US" sz="1000" dirty="0" smtClean="0">
                <a:latin typeface="Times New Roman" pitchFamily="18" charset="0"/>
                <a:cs typeface="Times New Roman" pitchFamily="18" charset="0"/>
              </a:rPr>
              <a:t>, K.A., Lee, C., Olivier, H., </a:t>
            </a:r>
            <a:r>
              <a:rPr lang="en-US" sz="1000" dirty="0" err="1" smtClean="0">
                <a:latin typeface="Times New Roman" pitchFamily="18" charset="0"/>
                <a:cs typeface="Times New Roman" pitchFamily="18" charset="0"/>
              </a:rPr>
              <a:t>Schill</a:t>
            </a:r>
            <a:r>
              <a:rPr lang="en-US" sz="1000" dirty="0" smtClean="0">
                <a:latin typeface="Times New Roman" pitchFamily="18" charset="0"/>
                <a:cs typeface="Times New Roman" pitchFamily="18" charset="0"/>
              </a:rPr>
              <a:t>, L., Kopp, W.A., Leonhard, K., </a:t>
            </a:r>
            <a:r>
              <a:rPr lang="en-US" sz="1000" dirty="0" err="1" smtClean="0">
                <a:latin typeface="Times New Roman" pitchFamily="18" charset="0"/>
                <a:cs typeface="Times New Roman" pitchFamily="18" charset="0"/>
              </a:rPr>
              <a:t>Taatjes</a:t>
            </a:r>
            <a:r>
              <a:rPr lang="en-US" sz="1000" dirty="0" smtClean="0">
                <a:latin typeface="Times New Roman" pitchFamily="18" charset="0"/>
                <a:cs typeface="Times New Roman" pitchFamily="18" charset="0"/>
              </a:rPr>
              <a:t>, C.A., </a:t>
            </a:r>
            <a:r>
              <a:rPr lang="en-US" sz="1000" dirty="0" err="1" smtClean="0">
                <a:latin typeface="Times New Roman" pitchFamily="18" charset="0"/>
                <a:cs typeface="Times New Roman" pitchFamily="18" charset="0"/>
              </a:rPr>
              <a:t>Fernandes</a:t>
            </a:r>
            <a:r>
              <a:rPr lang="en-US" sz="1000" dirty="0" smtClean="0">
                <a:latin typeface="Times New Roman" pitchFamily="18" charset="0"/>
                <a:cs typeface="Times New Roman" pitchFamily="18" charset="0"/>
              </a:rPr>
              <a:t>, R.X., </a:t>
            </a:r>
            <a:r>
              <a:rPr lang="en-US" sz="1000" i="1" dirty="0" smtClean="0">
                <a:latin typeface="Times New Roman" pitchFamily="18" charset="0"/>
                <a:cs typeface="Times New Roman" pitchFamily="18" charset="0"/>
              </a:rPr>
              <a:t>Combustion and Flame,</a:t>
            </a:r>
            <a:r>
              <a:rPr lang="en-US" sz="1000" dirty="0" smtClean="0">
                <a:latin typeface="Times New Roman" pitchFamily="18" charset="0"/>
                <a:cs typeface="Times New Roman" pitchFamily="18" charset="0"/>
              </a:rPr>
              <a:t> 2011, Article in Press</a:t>
            </a:r>
            <a:r>
              <a:rPr lang="en-US" sz="1000" dirty="0">
                <a:latin typeface="Times New Roman" pitchFamily="18" charset="0"/>
                <a:cs typeface="Times New Roman" pitchFamily="18" charset="0"/>
              </a:rPr>
              <a:t>, doi:10.1016/j.combustflame.2010.12.028</a:t>
            </a:r>
          </a:p>
          <a:p>
            <a:r>
              <a:rPr lang="en-US" sz="1000" dirty="0">
                <a:latin typeface="Times New Roman" pitchFamily="18" charset="0"/>
                <a:cs typeface="Times New Roman" pitchFamily="18" charset="0"/>
              </a:rPr>
              <a:t>7</a:t>
            </a:r>
            <a:r>
              <a:rPr lang="en-US" sz="1000" dirty="0" smtClean="0">
                <a:latin typeface="Times New Roman" pitchFamily="18" charset="0"/>
                <a:cs typeface="Times New Roman" pitchFamily="18" charset="0"/>
              </a:rPr>
              <a:t>. Stranic, I., Chase, D., Harmon, J., Yang, S., Davidson, D.F., and Hanson, R.K., </a:t>
            </a:r>
            <a:r>
              <a:rPr lang="en-US" sz="1000" i="1" dirty="0">
                <a:latin typeface="Times New Roman" pitchFamily="18" charset="0"/>
                <a:cs typeface="Times New Roman" pitchFamily="18" charset="0"/>
              </a:rPr>
              <a:t>7</a:t>
            </a:r>
            <a:r>
              <a:rPr lang="en-US" sz="1000" i="1" baseline="30000" dirty="0">
                <a:latin typeface="Times New Roman" pitchFamily="18" charset="0"/>
                <a:cs typeface="Times New Roman" pitchFamily="18" charset="0"/>
              </a:rPr>
              <a:t>th</a:t>
            </a:r>
            <a:r>
              <a:rPr lang="en-US" sz="1000" i="1" dirty="0">
                <a:latin typeface="Times New Roman" pitchFamily="18" charset="0"/>
                <a:cs typeface="Times New Roman" pitchFamily="18" charset="0"/>
              </a:rPr>
              <a:t> US National Combustion Meeting</a:t>
            </a:r>
            <a:r>
              <a:rPr lang="en-US" sz="1000" dirty="0">
                <a:latin typeface="Times New Roman" pitchFamily="18" charset="0"/>
                <a:cs typeface="Times New Roman" pitchFamily="18" charset="0"/>
              </a:rPr>
              <a:t>, Georgia Institute of Technology, Atlanta, GA, March 20-23, 2011, paper </a:t>
            </a:r>
            <a:r>
              <a:rPr lang="en-US" sz="1000" dirty="0" smtClean="0">
                <a:latin typeface="Times New Roman" pitchFamily="18" charset="0"/>
                <a:cs typeface="Times New Roman" pitchFamily="18" charset="0"/>
              </a:rPr>
              <a:t>1B11</a:t>
            </a:r>
            <a:endParaRPr lang="en-US" sz="10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a:xfrm>
            <a:off x="457200" y="1112838"/>
            <a:ext cx="8229600" cy="5287962"/>
          </a:xfrm>
        </p:spPr>
        <p:txBody>
          <a:bodyPr>
            <a:normAutofit/>
          </a:bodyPr>
          <a:lstStyle/>
          <a:p>
            <a:r>
              <a:rPr lang="en-US" dirty="0" smtClean="0"/>
              <a:t>Provide complementary data to the previous studies using a Rapid Compression Machine</a:t>
            </a:r>
          </a:p>
          <a:p>
            <a:pPr lvl="1"/>
            <a:r>
              <a:rPr lang="en-US" dirty="0" smtClean="0"/>
              <a:t>Focus on high pressure and low to intermediate temperature conditions</a:t>
            </a:r>
          </a:p>
          <a:p>
            <a:r>
              <a:rPr lang="en-US" dirty="0" smtClean="0"/>
              <a:t>Provide validation studies for the existing reaction mechanisms</a:t>
            </a:r>
          </a:p>
          <a:p>
            <a:pPr lvl="1"/>
            <a:r>
              <a:rPr lang="en-US" dirty="0" smtClean="0"/>
              <a:t>Cover many pressure ranges, equivalence ratios, and fuel loading conditions</a:t>
            </a:r>
          </a:p>
          <a:p>
            <a:r>
              <a:rPr lang="en-US" dirty="0" smtClean="0"/>
              <a:t>Experimental conditions for all four isomers:</a:t>
            </a:r>
          </a:p>
          <a:p>
            <a:pPr lvl="1"/>
            <a:r>
              <a:rPr lang="en-US" dirty="0" smtClean="0"/>
              <a:t>P</a:t>
            </a:r>
            <a:r>
              <a:rPr lang="en-US" baseline="-25000" dirty="0" smtClean="0"/>
              <a:t>C</a:t>
            </a:r>
            <a:r>
              <a:rPr lang="en-US" dirty="0" smtClean="0"/>
              <a:t>= 15 bar, T</a:t>
            </a:r>
            <a:r>
              <a:rPr lang="en-US" baseline="-25000" dirty="0" smtClean="0"/>
              <a:t>C</a:t>
            </a:r>
            <a:r>
              <a:rPr lang="en-US" dirty="0" smtClean="0"/>
              <a:t>= 725-820 K,</a:t>
            </a:r>
            <a:r>
              <a:rPr lang="el-GR" dirty="0" smtClean="0"/>
              <a:t> ϕ</a:t>
            </a:r>
            <a:r>
              <a:rPr lang="en-US" dirty="0" smtClean="0"/>
              <a:t>= 1.0, O</a:t>
            </a:r>
            <a:r>
              <a:rPr lang="en-US" baseline="-25000" dirty="0" smtClean="0"/>
              <a:t>2</a:t>
            </a:r>
            <a:r>
              <a:rPr lang="en-US" dirty="0" smtClean="0"/>
              <a:t>/N</a:t>
            </a:r>
            <a:r>
              <a:rPr lang="en-US" baseline="-25000" dirty="0" smtClean="0"/>
              <a:t>2</a:t>
            </a:r>
            <a:r>
              <a:rPr lang="en-US" dirty="0" smtClean="0"/>
              <a:t> air</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Title 1"/>
          <p:cNvSpPr>
            <a:spLocks noGrp="1"/>
          </p:cNvSpPr>
          <p:nvPr>
            <p:ph type="title"/>
          </p:nvPr>
        </p:nvSpPr>
        <p:spPr/>
        <p:txBody>
          <a:bodyPr/>
          <a:lstStyle/>
          <a:p>
            <a:pPr eaLnBrk="1" hangingPunct="1"/>
            <a:r>
              <a:rPr lang="en-US" sz="3500" dirty="0" smtClean="0"/>
              <a:t>Rapid Compression Machine (1)</a:t>
            </a:r>
          </a:p>
        </p:txBody>
      </p:sp>
      <p:sp>
        <p:nvSpPr>
          <p:cNvPr id="38914" name="Content Placeholder 2"/>
          <p:cNvSpPr>
            <a:spLocks noGrp="1"/>
          </p:cNvSpPr>
          <p:nvPr>
            <p:ph idx="1"/>
          </p:nvPr>
        </p:nvSpPr>
        <p:spPr/>
        <p:txBody>
          <a:bodyPr/>
          <a:lstStyle/>
          <a:p>
            <a:pPr eaLnBrk="1" hangingPunct="1"/>
            <a:r>
              <a:rPr lang="en-US" dirty="0" smtClean="0"/>
              <a:t>Obtain experimental data for autoignition delays at elevated pressures and low-to-intermediate temperatures, using a heated rapid compression machine</a:t>
            </a:r>
          </a:p>
          <a:p>
            <a:pPr eaLnBrk="1" hangingPunct="1"/>
            <a:endParaRPr lang="en-US" dirty="0" smtClean="0"/>
          </a:p>
        </p:txBody>
      </p:sp>
      <p:pic>
        <p:nvPicPr>
          <p:cNvPr id="5" name="Picture 93"/>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613339" y="3119120"/>
            <a:ext cx="6159061" cy="297688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500" dirty="0" smtClean="0"/>
              <a:t>Rapid Compression Machine (2)</a:t>
            </a:r>
            <a:endParaRPr lang="en-US" sz="3500" dirty="0"/>
          </a:p>
        </p:txBody>
      </p:sp>
      <p:sp>
        <p:nvSpPr>
          <p:cNvPr id="3" name="Content Placeholder 2"/>
          <p:cNvSpPr>
            <a:spLocks noGrp="1"/>
          </p:cNvSpPr>
          <p:nvPr>
            <p:ph idx="1"/>
          </p:nvPr>
        </p:nvSpPr>
        <p:spPr>
          <a:xfrm>
            <a:off x="457200" y="3886200"/>
            <a:ext cx="8229600" cy="2362200"/>
          </a:xfrm>
        </p:spPr>
        <p:txBody>
          <a:bodyPr>
            <a:normAutofit fontScale="92500" lnSpcReduction="10000"/>
          </a:bodyPr>
          <a:lstStyle/>
          <a:p>
            <a:r>
              <a:rPr lang="en-US" dirty="0" smtClean="0"/>
              <a:t>Single, retractable piston</a:t>
            </a:r>
          </a:p>
          <a:p>
            <a:r>
              <a:rPr lang="en-US" dirty="0" smtClean="0"/>
              <a:t>Piston is pneumatically driven and hydraulically stopped, with compression time around 30 ms</a:t>
            </a:r>
          </a:p>
          <a:p>
            <a:r>
              <a:rPr lang="en-US" dirty="0" smtClean="0"/>
              <a:t>Piston is machined with crevices to contain roll-up vortex created by piston motion</a:t>
            </a:r>
          </a:p>
        </p:txBody>
      </p:sp>
      <p:pic>
        <p:nvPicPr>
          <p:cNvPr id="4" name="Picture 2"/>
          <p:cNvPicPr>
            <a:picLocks noChangeAspect="1" noChangeArrowheads="1"/>
          </p:cNvPicPr>
          <p:nvPr/>
        </p:nvPicPr>
        <p:blipFill>
          <a:blip r:embed="rId2" cstate="print"/>
          <a:srcRect l="2724" r="865"/>
          <a:stretch>
            <a:fillRect/>
          </a:stretch>
        </p:blipFill>
        <p:spPr bwMode="auto">
          <a:xfrm>
            <a:off x="152400" y="1093788"/>
            <a:ext cx="8875713" cy="264001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500" dirty="0" smtClean="0"/>
              <a:t>Rapid Compression Machine (3)</a:t>
            </a:r>
            <a:endParaRPr lang="en-US" sz="3500" dirty="0"/>
          </a:p>
        </p:txBody>
      </p:sp>
      <p:sp>
        <p:nvSpPr>
          <p:cNvPr id="3" name="Content Placeholder 2"/>
          <p:cNvSpPr>
            <a:spLocks noGrp="1"/>
          </p:cNvSpPr>
          <p:nvPr>
            <p:ph idx="1"/>
          </p:nvPr>
        </p:nvSpPr>
        <p:spPr/>
        <p:txBody>
          <a:bodyPr/>
          <a:lstStyle/>
          <a:p>
            <a:r>
              <a:rPr lang="en-US" dirty="0" smtClean="0"/>
              <a:t>Pressure and Temperature from Top Dead Center (TDC) are reported as “compressed conditions”, P</a:t>
            </a:r>
            <a:r>
              <a:rPr lang="en-US" baseline="-25000" dirty="0" smtClean="0"/>
              <a:t>C </a:t>
            </a:r>
            <a:r>
              <a:rPr lang="en-US" dirty="0" smtClean="0"/>
              <a:t>and T</a:t>
            </a:r>
            <a:r>
              <a:rPr lang="en-US" baseline="-25000" dirty="0" smtClean="0"/>
              <a:t>C</a:t>
            </a:r>
          </a:p>
          <a:p>
            <a:r>
              <a:rPr lang="en-US" dirty="0" smtClean="0"/>
              <a:t>Ability to vary P</a:t>
            </a:r>
            <a:r>
              <a:rPr lang="en-US" baseline="-25000" dirty="0" smtClean="0"/>
              <a:t>C</a:t>
            </a:r>
            <a:r>
              <a:rPr lang="en-US" dirty="0" smtClean="0"/>
              <a:t> and T</a:t>
            </a:r>
            <a:r>
              <a:rPr lang="en-US" baseline="-25000" dirty="0" smtClean="0"/>
              <a:t>C  </a:t>
            </a:r>
            <a:r>
              <a:rPr lang="en-US" dirty="0" smtClean="0"/>
              <a:t>independently</a:t>
            </a:r>
          </a:p>
          <a:p>
            <a:pPr lvl="1"/>
            <a:r>
              <a:rPr lang="en-US" dirty="0" smtClean="0"/>
              <a:t>P</a:t>
            </a:r>
            <a:r>
              <a:rPr lang="en-US" baseline="-25000" dirty="0" smtClean="0"/>
              <a:t>C  </a:t>
            </a:r>
            <a:r>
              <a:rPr lang="en-US" dirty="0" smtClean="0"/>
              <a:t>up to 45 bar</a:t>
            </a:r>
          </a:p>
          <a:p>
            <a:pPr lvl="1"/>
            <a:r>
              <a:rPr lang="en-US" dirty="0" smtClean="0"/>
              <a:t>T</a:t>
            </a:r>
            <a:r>
              <a:rPr lang="en-US" baseline="-25000" dirty="0" smtClean="0"/>
              <a:t>C  </a:t>
            </a:r>
            <a:r>
              <a:rPr lang="en-US" dirty="0" smtClean="0"/>
              <a:t>between 660-1100 K</a:t>
            </a:r>
          </a:p>
          <a:p>
            <a:r>
              <a:rPr lang="en-US" dirty="0" smtClean="0"/>
              <a:t>Fuel and oxidizer are preheated and mixed in a 15 L mixing tank to ensure homogeneity</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Definition of Ignition Delay</a:t>
            </a:r>
            <a:endParaRPr lang="en-US" dirty="0"/>
          </a:p>
        </p:txBody>
      </p:sp>
      <p:sp>
        <p:nvSpPr>
          <p:cNvPr id="8" name="Content Placeholder 7"/>
          <p:cNvSpPr>
            <a:spLocks noGrp="1"/>
          </p:cNvSpPr>
          <p:nvPr>
            <p:ph sz="half" idx="2"/>
          </p:nvPr>
        </p:nvSpPr>
        <p:spPr>
          <a:xfrm>
            <a:off x="4572000" y="990600"/>
            <a:ext cx="4191000" cy="5334000"/>
          </a:xfrm>
        </p:spPr>
        <p:txBody>
          <a:bodyPr>
            <a:normAutofit/>
          </a:bodyPr>
          <a:lstStyle/>
          <a:p>
            <a:r>
              <a:rPr lang="en-US" dirty="0" smtClean="0"/>
              <a:t>Ignition criteria is the maximum rate of pressure rise</a:t>
            </a:r>
          </a:p>
          <a:p>
            <a:r>
              <a:rPr lang="en-US" dirty="0" smtClean="0"/>
              <a:t>Ignition delay is the time difference from the end of compression to ignition point</a:t>
            </a:r>
          </a:p>
          <a:p>
            <a:r>
              <a:rPr lang="en-US" dirty="0" smtClean="0"/>
              <a:t>Each condition is repeated at least 6 times to ensure repeatability</a:t>
            </a:r>
            <a:endParaRPr lang="en-US" dirty="0"/>
          </a:p>
        </p:txBody>
      </p:sp>
      <p:sp>
        <p:nvSpPr>
          <p:cNvPr id="135170"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dirty="0"/>
          </a:p>
        </p:txBody>
      </p:sp>
      <p:graphicFrame>
        <p:nvGraphicFramePr>
          <p:cNvPr id="135169" name="Object 1"/>
          <p:cNvGraphicFramePr>
            <a:graphicFrameLocks noChangeAspect="1"/>
          </p:cNvGraphicFramePr>
          <p:nvPr/>
        </p:nvGraphicFramePr>
        <p:xfrm>
          <a:off x="261938" y="1597025"/>
          <a:ext cx="4248150" cy="4351338"/>
        </p:xfrm>
        <a:graphic>
          <a:graphicData uri="http://schemas.openxmlformats.org/presentationml/2006/ole">
            <p:oleObj spid="_x0000_s135215" name="KGPlot" r:id="rId4" imgW="6568161" imgH="6705093" progId="KGraph_Plot">
              <p:embed/>
            </p:oleObj>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UCONN-CD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10839</TotalTime>
  <Words>1312</Words>
  <Application>Microsoft Office PowerPoint</Application>
  <PresentationFormat>On-screen Show (4:3)</PresentationFormat>
  <Paragraphs>102</Paragraphs>
  <Slides>21</Slides>
  <Notes>5</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21</vt:i4>
      </vt:variant>
    </vt:vector>
  </HeadingPairs>
  <TitlesOfParts>
    <vt:vector size="26" baseType="lpstr">
      <vt:lpstr>Arial</vt:lpstr>
      <vt:lpstr>Times New Roman</vt:lpstr>
      <vt:lpstr>Calibri</vt:lpstr>
      <vt:lpstr>UCONN-CDL</vt:lpstr>
      <vt:lpstr>KGPlot</vt:lpstr>
      <vt:lpstr>A Rapid Compression Study of the Butanol Isomers at Elevated Pressure</vt:lpstr>
      <vt:lpstr>Introduction</vt:lpstr>
      <vt:lpstr>Previous Work</vt:lpstr>
      <vt:lpstr>Previous Work</vt:lpstr>
      <vt:lpstr>Objectives</vt:lpstr>
      <vt:lpstr>Rapid Compression Machine (1)</vt:lpstr>
      <vt:lpstr>Rapid Compression Machine (2)</vt:lpstr>
      <vt:lpstr>Rapid Compression Machine (3)</vt:lpstr>
      <vt:lpstr>Definition of Ignition Delay</vt:lpstr>
      <vt:lpstr>Experimental Results (1)</vt:lpstr>
      <vt:lpstr>Experimental Results (2)</vt:lpstr>
      <vt:lpstr>Experimental Results (3)</vt:lpstr>
      <vt:lpstr>Experimental Comparisons</vt:lpstr>
      <vt:lpstr>Types of Simulations</vt:lpstr>
      <vt:lpstr>Variable Volume Simulations</vt:lpstr>
      <vt:lpstr>Simulations of n-Butanol</vt:lpstr>
      <vt:lpstr>Simulations of n-Butanol</vt:lpstr>
      <vt:lpstr>Simulations of Isomer Autoignition</vt:lpstr>
      <vt:lpstr>Simulations of Isomer Autoignition</vt:lpstr>
      <vt:lpstr>Summary</vt:lpstr>
      <vt:lpstr>Acknowledgements</vt:lpstr>
    </vt:vector>
  </TitlesOfParts>
  <Company>Case Western Reserve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Autoignition of n-Butanol  at Elevated Pressure in a  Rapid Compression Machine</dc:title>
  <dc:creator>Bryan Weber</dc:creator>
  <cp:lastModifiedBy>Bryan Weber</cp:lastModifiedBy>
  <cp:revision>559</cp:revision>
  <dcterms:created xsi:type="dcterms:W3CDTF">2010-04-13T21:40:01Z</dcterms:created>
  <dcterms:modified xsi:type="dcterms:W3CDTF">2011-03-21T04:19:15Z</dcterms:modified>
</cp:coreProperties>
</file>

<file path=docProps/thumbnail.jpeg>
</file>